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8"/>
  </p:notesMasterIdLst>
  <p:sldIdLst>
    <p:sldId id="256" r:id="rId2"/>
    <p:sldId id="257" r:id="rId3"/>
    <p:sldId id="274" r:id="rId4"/>
    <p:sldId id="258" r:id="rId5"/>
    <p:sldId id="259" r:id="rId6"/>
    <p:sldId id="295" r:id="rId7"/>
    <p:sldId id="296" r:id="rId8"/>
    <p:sldId id="278" r:id="rId9"/>
    <p:sldId id="266" r:id="rId10"/>
    <p:sldId id="277" r:id="rId11"/>
    <p:sldId id="293" r:id="rId12"/>
    <p:sldId id="279" r:id="rId13"/>
    <p:sldId id="294" r:id="rId14"/>
    <p:sldId id="264" r:id="rId15"/>
    <p:sldId id="265" r:id="rId16"/>
    <p:sldId id="281" r:id="rId17"/>
    <p:sldId id="273" r:id="rId18"/>
    <p:sldId id="269" r:id="rId19"/>
    <p:sldId id="271" r:id="rId20"/>
    <p:sldId id="280" r:id="rId21"/>
    <p:sldId id="290" r:id="rId22"/>
    <p:sldId id="260" r:id="rId23"/>
    <p:sldId id="262" r:id="rId24"/>
    <p:sldId id="268" r:id="rId25"/>
    <p:sldId id="282" r:id="rId26"/>
    <p:sldId id="283" r:id="rId27"/>
    <p:sldId id="285" r:id="rId28"/>
    <p:sldId id="284" r:id="rId29"/>
    <p:sldId id="270" r:id="rId30"/>
    <p:sldId id="288" r:id="rId31"/>
    <p:sldId id="289" r:id="rId32"/>
    <p:sldId id="291" r:id="rId33"/>
    <p:sldId id="287" r:id="rId34"/>
    <p:sldId id="292" r:id="rId35"/>
    <p:sldId id="276" r:id="rId36"/>
    <p:sldId id="286"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835935FF-2884-6A44-8CBD-EBC4F7B79187}">
          <p14:sldIdLst>
            <p14:sldId id="256"/>
            <p14:sldId id="257"/>
            <p14:sldId id="274"/>
            <p14:sldId id="258"/>
            <p14:sldId id="259"/>
            <p14:sldId id="295"/>
            <p14:sldId id="296"/>
            <p14:sldId id="278"/>
            <p14:sldId id="266"/>
            <p14:sldId id="277"/>
            <p14:sldId id="293"/>
            <p14:sldId id="279"/>
            <p14:sldId id="294"/>
            <p14:sldId id="264"/>
            <p14:sldId id="265"/>
            <p14:sldId id="281"/>
            <p14:sldId id="273"/>
            <p14:sldId id="269"/>
            <p14:sldId id="271"/>
            <p14:sldId id="280"/>
            <p14:sldId id="290"/>
            <p14:sldId id="260"/>
            <p14:sldId id="262"/>
            <p14:sldId id="268"/>
            <p14:sldId id="282"/>
            <p14:sldId id="283"/>
            <p14:sldId id="285"/>
            <p14:sldId id="284"/>
            <p14:sldId id="270"/>
            <p14:sldId id="288"/>
            <p14:sldId id="289"/>
            <p14:sldId id="291"/>
            <p14:sldId id="287"/>
            <p14:sldId id="292"/>
            <p14:sldId id="276"/>
            <p14:sldId id="286"/>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769"/>
    <p:restoredTop sz="82669"/>
  </p:normalViewPr>
  <p:slideViewPr>
    <p:cSldViewPr snapToGrid="0">
      <p:cViewPr>
        <p:scale>
          <a:sx n="80" d="100"/>
          <a:sy n="80" d="100"/>
        </p:scale>
        <p:origin x="352" y="44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6B8207A-6137-3047-B356-BA6A41945EAD}" type="datetimeFigureOut">
              <a:rPr lang="en-US" smtClean="0"/>
              <a:t>3/2/23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4013F0-34F7-4C47-AB85-C47D4F1CF324}" type="slidenum">
              <a:rPr lang="en-US" smtClean="0"/>
              <a:t>‹#›</a:t>
            </a:fld>
            <a:endParaRPr lang="en-US"/>
          </a:p>
        </p:txBody>
      </p:sp>
    </p:spTree>
    <p:extLst>
      <p:ext uri="{BB962C8B-B14F-4D97-AF65-F5344CB8AC3E}">
        <p14:creationId xmlns:p14="http://schemas.microsoft.com/office/powerpoint/2010/main" val="39178704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www.bmj.com/content/362/bmj.k601#ref-1"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www.bmj.com/content/362/bmj.k601#ref-17" TargetMode="External"/><Relationship Id="rId2" Type="http://schemas.openxmlformats.org/officeDocument/2006/relationships/slide" Target="../slides/slide24.xml"/><Relationship Id="rId1" Type="http://schemas.openxmlformats.org/officeDocument/2006/relationships/notesMaster" Target="../notesMasters/notesMaster1.xml"/><Relationship Id="rId5" Type="http://schemas.openxmlformats.org/officeDocument/2006/relationships/hyperlink" Target="https://www.bmj.com/content/362/bmj.k601#ref-19" TargetMode="External"/><Relationship Id="rId4" Type="http://schemas.openxmlformats.org/officeDocument/2006/relationships/hyperlink" Target="https://www.bmj.com/content/362/bmj.k601#ref-18" TargetMode="Externa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pubmed.ncbi.nlm.nih.gov/35333364/"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64013F0-34F7-4C47-AB85-C47D4F1CF324}" type="slidenum">
              <a:rPr lang="en-US" smtClean="0"/>
              <a:t>1</a:t>
            </a:fld>
            <a:endParaRPr lang="en-US"/>
          </a:p>
        </p:txBody>
      </p:sp>
    </p:spTree>
    <p:extLst>
      <p:ext uri="{BB962C8B-B14F-4D97-AF65-F5344CB8AC3E}">
        <p14:creationId xmlns:p14="http://schemas.microsoft.com/office/powerpoint/2010/main" val="22131183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64013F0-34F7-4C47-AB85-C47D4F1CF324}" type="slidenum">
              <a:rPr lang="en-US" smtClean="0"/>
              <a:t>14</a:t>
            </a:fld>
            <a:endParaRPr lang="en-US"/>
          </a:p>
        </p:txBody>
      </p:sp>
    </p:spTree>
    <p:extLst>
      <p:ext uri="{BB962C8B-B14F-4D97-AF65-F5344CB8AC3E}">
        <p14:creationId xmlns:p14="http://schemas.microsoft.com/office/powerpoint/2010/main" val="24335049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 as concerned with confounding – doesn’t address sources of bias. </a:t>
            </a:r>
          </a:p>
          <a:p>
            <a:endParaRPr lang="en-US" dirty="0"/>
          </a:p>
          <a:p>
            <a:endParaRPr lang="en-US" dirty="0"/>
          </a:p>
          <a:p>
            <a:r>
              <a:rPr lang="en-US" dirty="0"/>
              <a:t>For a traditional observational design, it is very hard to test the assumption that there are no unmeasured confounders, and the confounders their relation to the outcome was assessed/modeled correctly: </a:t>
            </a:r>
          </a:p>
          <a:p>
            <a:pPr lvl="1"/>
            <a:r>
              <a:rPr lang="en-US" dirty="0"/>
              <a:t>Sensitivity analyses</a:t>
            </a:r>
          </a:p>
          <a:p>
            <a:pPr lvl="1"/>
            <a:r>
              <a:rPr lang="en-US" dirty="0"/>
              <a:t>Negative ‘control’ outcomes</a:t>
            </a:r>
          </a:p>
          <a:p>
            <a:endParaRPr lang="en-US" dirty="0"/>
          </a:p>
        </p:txBody>
      </p:sp>
      <p:sp>
        <p:nvSpPr>
          <p:cNvPr id="4" name="Slide Number Placeholder 3"/>
          <p:cNvSpPr>
            <a:spLocks noGrp="1"/>
          </p:cNvSpPr>
          <p:nvPr>
            <p:ph type="sldNum" sz="quarter" idx="5"/>
          </p:nvPr>
        </p:nvSpPr>
        <p:spPr/>
        <p:txBody>
          <a:bodyPr/>
          <a:lstStyle/>
          <a:p>
            <a:fld id="{A64013F0-34F7-4C47-AB85-C47D4F1CF324}" type="slidenum">
              <a:rPr lang="en-US" smtClean="0"/>
              <a:t>15</a:t>
            </a:fld>
            <a:endParaRPr lang="en-US"/>
          </a:p>
        </p:txBody>
      </p:sp>
    </p:spTree>
    <p:extLst>
      <p:ext uri="{BB962C8B-B14F-4D97-AF65-F5344CB8AC3E}">
        <p14:creationId xmlns:p14="http://schemas.microsoft.com/office/powerpoint/2010/main" val="27355189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OSA Severity or Pneumonia Severity </a:t>
            </a:r>
            <a:r>
              <a:rPr lang="en-US" dirty="0">
                <a:sym typeface="Wingdings" pitchFamily="2" charset="2"/>
              </a:rPr>
              <a:t> ICU Admission for Respiratory Failure: Apparent protective effect of OSA in cohorts of ICU patients. </a:t>
            </a:r>
          </a:p>
          <a:p>
            <a:endParaRPr lang="en-US" dirty="0">
              <a:sym typeface="Wingdings" pitchFamily="2" charset="2"/>
            </a:endParaRPr>
          </a:p>
          <a:p>
            <a:endParaRPr lang="en-US" dirty="0">
              <a:sym typeface="Wingdings" pitchFamily="2" charset="2"/>
            </a:endParaRPr>
          </a:p>
          <a:p>
            <a:r>
              <a:rPr lang="en-US" dirty="0">
                <a:effectLst/>
                <a:latin typeface="Helvetica Neue" panose="02000503000000020004" pitchFamily="2" charset="0"/>
              </a:rPr>
              <a:t>Adjusting for elevation, Mount Everest has the same air pressure as New York City </a:t>
            </a:r>
          </a:p>
          <a:p>
            <a:endParaRPr lang="en-US" dirty="0"/>
          </a:p>
          <a:p>
            <a:r>
              <a:rPr lang="en-US" dirty="0"/>
              <a:t>Table 2 fallacy</a:t>
            </a:r>
          </a:p>
        </p:txBody>
      </p:sp>
      <p:sp>
        <p:nvSpPr>
          <p:cNvPr id="4" name="Slide Number Placeholder 3"/>
          <p:cNvSpPr>
            <a:spLocks noGrp="1"/>
          </p:cNvSpPr>
          <p:nvPr>
            <p:ph type="sldNum" sz="quarter" idx="5"/>
          </p:nvPr>
        </p:nvSpPr>
        <p:spPr/>
        <p:txBody>
          <a:bodyPr/>
          <a:lstStyle/>
          <a:p>
            <a:fld id="{A64013F0-34F7-4C47-AB85-C47D4F1CF324}" type="slidenum">
              <a:rPr lang="en-US" smtClean="0"/>
              <a:t>16</a:t>
            </a:fld>
            <a:endParaRPr lang="en-US"/>
          </a:p>
        </p:txBody>
      </p:sp>
    </p:spTree>
    <p:extLst>
      <p:ext uri="{BB962C8B-B14F-4D97-AF65-F5344CB8AC3E}">
        <p14:creationId xmlns:p14="http://schemas.microsoft.com/office/powerpoint/2010/main" val="7393196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latin typeface="Helvetica Neue" panose="02000503000000020004" pitchFamily="2" charset="0"/>
              </a:rPr>
              <a:t>Association with the exposure and the outcome is unconfounded (*conditional on the measured variates – meaning this can be controlled)</a:t>
            </a:r>
          </a:p>
          <a:p>
            <a:endParaRPr lang="en-US" dirty="0"/>
          </a:p>
        </p:txBody>
      </p:sp>
      <p:sp>
        <p:nvSpPr>
          <p:cNvPr id="4" name="Slide Number Placeholder 3"/>
          <p:cNvSpPr>
            <a:spLocks noGrp="1"/>
          </p:cNvSpPr>
          <p:nvPr>
            <p:ph type="sldNum" sz="quarter" idx="5"/>
          </p:nvPr>
        </p:nvSpPr>
        <p:spPr/>
        <p:txBody>
          <a:bodyPr/>
          <a:lstStyle/>
          <a:p>
            <a:fld id="{A64013F0-34F7-4C47-AB85-C47D4F1CF324}" type="slidenum">
              <a:rPr lang="en-US" smtClean="0"/>
              <a:t>17</a:t>
            </a:fld>
            <a:endParaRPr lang="en-US"/>
          </a:p>
        </p:txBody>
      </p:sp>
    </p:spTree>
    <p:extLst>
      <p:ext uri="{BB962C8B-B14F-4D97-AF65-F5344CB8AC3E}">
        <p14:creationId xmlns:p14="http://schemas.microsoft.com/office/powerpoint/2010/main" val="38727652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64013F0-34F7-4C47-AB85-C47D4F1CF324}" type="slidenum">
              <a:rPr lang="en-US" smtClean="0"/>
              <a:t>18</a:t>
            </a:fld>
            <a:endParaRPr lang="en-US"/>
          </a:p>
        </p:txBody>
      </p:sp>
    </p:spTree>
    <p:extLst>
      <p:ext uri="{BB962C8B-B14F-4D97-AF65-F5344CB8AC3E}">
        <p14:creationId xmlns:p14="http://schemas.microsoft.com/office/powerpoint/2010/main" val="16177781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Per protocol sucks and should generally be ignored. </a:t>
            </a:r>
          </a:p>
          <a:p>
            <a:endParaRPr lang="en-US" dirty="0"/>
          </a:p>
          <a:p>
            <a:r>
              <a:rPr lang="en-US" dirty="0"/>
              <a:t>These estimates diverge as adherence is lower</a:t>
            </a:r>
          </a:p>
          <a:p>
            <a:pPr lvl="1"/>
            <a:r>
              <a:rPr lang="en-US" dirty="0"/>
              <a:t>Can’t say anything about people who would not have taken the treatment either way or people who would have taken the treatment either way.</a:t>
            </a:r>
          </a:p>
          <a:p>
            <a:endParaRPr lang="en-US" dirty="0"/>
          </a:p>
        </p:txBody>
      </p:sp>
      <p:sp>
        <p:nvSpPr>
          <p:cNvPr id="4" name="Slide Number Placeholder 3"/>
          <p:cNvSpPr>
            <a:spLocks noGrp="1"/>
          </p:cNvSpPr>
          <p:nvPr>
            <p:ph type="sldNum" sz="quarter" idx="5"/>
          </p:nvPr>
        </p:nvSpPr>
        <p:spPr/>
        <p:txBody>
          <a:bodyPr/>
          <a:lstStyle/>
          <a:p>
            <a:fld id="{A64013F0-34F7-4C47-AB85-C47D4F1CF324}" type="slidenum">
              <a:rPr lang="en-US" smtClean="0"/>
              <a:t>19</a:t>
            </a:fld>
            <a:endParaRPr lang="en-US"/>
          </a:p>
        </p:txBody>
      </p:sp>
    </p:spTree>
    <p:extLst>
      <p:ext uri="{BB962C8B-B14F-4D97-AF65-F5344CB8AC3E}">
        <p14:creationId xmlns:p14="http://schemas.microsoft.com/office/powerpoint/2010/main" val="408774245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 ] should harden up the “how you do the IV analysis step”</a:t>
            </a:r>
          </a:p>
        </p:txBody>
      </p:sp>
      <p:sp>
        <p:nvSpPr>
          <p:cNvPr id="4" name="Slide Number Placeholder 3"/>
          <p:cNvSpPr>
            <a:spLocks noGrp="1"/>
          </p:cNvSpPr>
          <p:nvPr>
            <p:ph type="sldNum" sz="quarter" idx="5"/>
          </p:nvPr>
        </p:nvSpPr>
        <p:spPr/>
        <p:txBody>
          <a:bodyPr/>
          <a:lstStyle/>
          <a:p>
            <a:fld id="{A64013F0-34F7-4C47-AB85-C47D4F1CF324}" type="slidenum">
              <a:rPr lang="en-US" smtClean="0"/>
              <a:t>20</a:t>
            </a:fld>
            <a:endParaRPr lang="en-US"/>
          </a:p>
        </p:txBody>
      </p:sp>
    </p:spTree>
    <p:extLst>
      <p:ext uri="{BB962C8B-B14F-4D97-AF65-F5344CB8AC3E}">
        <p14:creationId xmlns:p14="http://schemas.microsoft.com/office/powerpoint/2010/main" val="428459044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64013F0-34F7-4C47-AB85-C47D4F1CF324}" type="slidenum">
              <a:rPr lang="en-US" smtClean="0"/>
              <a:t>21</a:t>
            </a:fld>
            <a:endParaRPr lang="en-US"/>
          </a:p>
        </p:txBody>
      </p:sp>
    </p:spTree>
    <p:extLst>
      <p:ext uri="{BB962C8B-B14F-4D97-AF65-F5344CB8AC3E}">
        <p14:creationId xmlns:p14="http://schemas.microsoft.com/office/powerpoint/2010/main" val="150183109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Mom has a higher predisposition to LDL levels, dad has a lower risk – you’re randomized to one of the two. </a:t>
            </a:r>
          </a:p>
          <a:p>
            <a:r>
              <a:rPr lang="en-US" dirty="0"/>
              <a:t>It turns out, empirically, that most allele frequency spread out decently through the population – so this works ok</a:t>
            </a:r>
          </a:p>
          <a:p>
            <a:endParaRPr lang="en-US" dirty="0"/>
          </a:p>
          <a:p>
            <a:r>
              <a:rPr lang="en-US" dirty="0">
                <a:effectLst/>
                <a:latin typeface="Times"/>
              </a:rPr>
              <a:t>Mendel</a:t>
            </a:r>
            <a:r>
              <a:rPr lang="en-US" dirty="0">
                <a:effectLst/>
                <a:latin typeface="Helvetica" pitchFamily="2" charset="0"/>
              </a:rPr>
              <a:t>’</a:t>
            </a:r>
            <a:r>
              <a:rPr lang="en-US" dirty="0">
                <a:effectLst/>
                <a:latin typeface="Times"/>
              </a:rPr>
              <a:t>s laws of</a:t>
            </a:r>
          </a:p>
          <a:p>
            <a:r>
              <a:rPr lang="en-US" dirty="0">
                <a:effectLst/>
                <a:latin typeface="Times"/>
              </a:rPr>
              <a:t>inheritance (</a:t>
            </a:r>
            <a:r>
              <a:rPr lang="en-US" dirty="0" err="1">
                <a:effectLst/>
                <a:latin typeface="Times"/>
              </a:rPr>
              <a:t>randomsegregation</a:t>
            </a:r>
            <a:r>
              <a:rPr lang="en-US" dirty="0">
                <a:effectLst/>
                <a:latin typeface="Times"/>
              </a:rPr>
              <a:t> and</a:t>
            </a:r>
          </a:p>
          <a:p>
            <a:r>
              <a:rPr lang="en-US" dirty="0">
                <a:effectLst/>
                <a:latin typeface="Times"/>
              </a:rPr>
              <a:t>independent assortment of genes),</a:t>
            </a:r>
          </a:p>
          <a:p>
            <a:endParaRPr lang="en-US" dirty="0">
              <a:effectLst/>
              <a:latin typeface="Time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1" dirty="0">
                <a:solidFill>
                  <a:srgbClr val="333333"/>
                </a:solidFill>
                <a:effectLst/>
                <a:latin typeface="inherit"/>
              </a:rPr>
              <a:t>Pleiotropic effects</a:t>
            </a:r>
            <a:r>
              <a:rPr lang="en-US" b="0" i="0" dirty="0">
                <a:solidFill>
                  <a:srgbClr val="333333"/>
                </a:solidFill>
                <a:effectLst/>
                <a:latin typeface="inherit"/>
              </a:rPr>
              <a:t>—the effects of a genetic variant on multiple biological pathways. These can either affect the outcome through another trait or pathway to the one under investigation, known as horizontal pleiotropy, or affect other traits through the risk factor of interest, known as vertical pleiotropy.</a:t>
            </a:r>
            <a:r>
              <a:rPr lang="en-US" b="1" i="0" u="none" strike="noStrike" dirty="0">
                <a:solidFill>
                  <a:srgbClr val="2A6EBB"/>
                </a:solidFill>
                <a:effectLst/>
                <a:latin typeface="inherit"/>
                <a:hlinkClick r:id="rId3"/>
              </a:rPr>
              <a:t>1</a:t>
            </a:r>
            <a:r>
              <a:rPr lang="en-US" b="0" i="0" dirty="0">
                <a:solidFill>
                  <a:srgbClr val="333333"/>
                </a:solidFill>
                <a:effectLst/>
                <a:latin typeface="inherit"/>
              </a:rPr>
              <a:t> Horizontal pleiotropy is a violation of the instrumental variable assumptions because the effects of the genetic variant on the outcome are not exclusively through the risk factor; this is problematic for Mendelian </a:t>
            </a:r>
            <a:r>
              <a:rPr lang="en-US" b="0" i="0" dirty="0" err="1">
                <a:solidFill>
                  <a:srgbClr val="333333"/>
                </a:solidFill>
                <a:effectLst/>
                <a:latin typeface="inherit"/>
              </a:rPr>
              <a:t>randomisation</a:t>
            </a:r>
            <a:r>
              <a:rPr lang="en-US" b="0" i="0" dirty="0">
                <a:solidFill>
                  <a:srgbClr val="333333"/>
                </a:solidFill>
                <a:effectLst/>
                <a:latin typeface="inherit"/>
              </a:rPr>
              <a:t> studies. Vertical pleiotropy is in fact the essence of Mendelian </a:t>
            </a:r>
            <a:r>
              <a:rPr lang="en-US" b="0" i="0" dirty="0" err="1">
                <a:solidFill>
                  <a:srgbClr val="333333"/>
                </a:solidFill>
                <a:effectLst/>
                <a:latin typeface="inherit"/>
              </a:rPr>
              <a:t>randomisation</a:t>
            </a:r>
            <a:r>
              <a:rPr lang="en-US" b="0" i="0" dirty="0">
                <a:solidFill>
                  <a:srgbClr val="333333"/>
                </a:solidFill>
                <a:effectLst/>
                <a:latin typeface="inherit"/>
              </a:rPr>
              <a:t>—showing that one factor influences a downstream outcome—and is in general not problematic</a:t>
            </a:r>
            <a:r>
              <a:rPr lang="en-US" b="1" i="0" u="none" strike="noStrike" dirty="0">
                <a:solidFill>
                  <a:srgbClr val="2A6EBB"/>
                </a:solidFill>
                <a:effectLst/>
                <a:latin typeface="inherit"/>
                <a:hlinkClick r:id="rId3"/>
              </a:rPr>
              <a:t>1</a:t>
            </a:r>
            <a:endParaRPr lang="en-US" b="0" i="0" dirty="0">
              <a:solidFill>
                <a:srgbClr val="333333"/>
              </a:solidFill>
              <a:effectLst/>
              <a:latin typeface="inherit"/>
            </a:endParaRPr>
          </a:p>
          <a:p>
            <a:endParaRPr lang="en-US" dirty="0">
              <a:effectLst/>
              <a:latin typeface="Times"/>
            </a:endParaRPr>
          </a:p>
          <a:p>
            <a:endParaRPr lang="en-US" dirty="0"/>
          </a:p>
        </p:txBody>
      </p:sp>
      <p:sp>
        <p:nvSpPr>
          <p:cNvPr id="4" name="Slide Number Placeholder 3"/>
          <p:cNvSpPr>
            <a:spLocks noGrp="1"/>
          </p:cNvSpPr>
          <p:nvPr>
            <p:ph type="sldNum" sz="quarter" idx="5"/>
          </p:nvPr>
        </p:nvSpPr>
        <p:spPr/>
        <p:txBody>
          <a:bodyPr/>
          <a:lstStyle/>
          <a:p>
            <a:fld id="{A64013F0-34F7-4C47-AB85-C47D4F1CF324}" type="slidenum">
              <a:rPr lang="en-US" smtClean="0"/>
              <a:t>22</a:t>
            </a:fld>
            <a:endParaRPr lang="en-US"/>
          </a:p>
        </p:txBody>
      </p:sp>
    </p:spTree>
    <p:extLst>
      <p:ext uri="{BB962C8B-B14F-4D97-AF65-F5344CB8AC3E}">
        <p14:creationId xmlns:p14="http://schemas.microsoft.com/office/powerpoint/2010/main" val="334983762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666666"/>
                </a:solidFill>
                <a:effectLst/>
                <a:latin typeface="Open Sans" panose="020B0606030504020204" pitchFamily="34" charset="0"/>
              </a:rPr>
              <a:t> three large genome-wide association studies (GWAS) of European ancestry</a:t>
            </a:r>
            <a:endParaRPr lang="en-US" dirty="0"/>
          </a:p>
        </p:txBody>
      </p:sp>
      <p:sp>
        <p:nvSpPr>
          <p:cNvPr id="4" name="Slide Number Placeholder 3"/>
          <p:cNvSpPr>
            <a:spLocks noGrp="1"/>
          </p:cNvSpPr>
          <p:nvPr>
            <p:ph type="sldNum" sz="quarter" idx="5"/>
          </p:nvPr>
        </p:nvSpPr>
        <p:spPr/>
        <p:txBody>
          <a:bodyPr/>
          <a:lstStyle/>
          <a:p>
            <a:fld id="{A64013F0-34F7-4C47-AB85-C47D4F1CF324}" type="slidenum">
              <a:rPr lang="en-US" smtClean="0"/>
              <a:t>23</a:t>
            </a:fld>
            <a:endParaRPr lang="en-US"/>
          </a:p>
        </p:txBody>
      </p:sp>
    </p:spTree>
    <p:extLst>
      <p:ext uri="{BB962C8B-B14F-4D97-AF65-F5344CB8AC3E}">
        <p14:creationId xmlns:p14="http://schemas.microsoft.com/office/powerpoint/2010/main" val="32621150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232323"/>
                </a:solidFill>
                <a:effectLst/>
                <a:latin typeface="Noto Sans" panose="020B0502040504020204" pitchFamily="34" charset="0"/>
              </a:rPr>
              <a:t>40 to 90 percent of patients with symptoms suggestive of GERD have a symptomatic response to proton pump inhibitors (PPIs), a response to antisecretory therapy is not a diagnostic criterion for GERD.  For pH monitoring pooled sensitivity and specificity were 78 and 54 percent, respectively.</a:t>
            </a:r>
          </a:p>
          <a:p>
            <a:endParaRPr lang="en-US" b="0" i="0" dirty="0">
              <a:solidFill>
                <a:srgbClr val="232323"/>
              </a:solidFill>
              <a:effectLst/>
              <a:latin typeface="Noto Sans" panose="020B0502040504020204" pitchFamily="34" charset="0"/>
            </a:endParaRPr>
          </a:p>
          <a:p>
            <a:endParaRPr lang="en-US" b="0" i="0" dirty="0">
              <a:solidFill>
                <a:srgbClr val="232323"/>
              </a:solidFill>
              <a:effectLst/>
              <a:latin typeface="Noto Sans" panose="020B0502040504020204" pitchFamily="34" charset="0"/>
            </a:endParaRPr>
          </a:p>
          <a:p>
            <a:endParaRPr lang="en-US" b="0" i="0" dirty="0">
              <a:solidFill>
                <a:srgbClr val="232323"/>
              </a:solidFill>
              <a:effectLst/>
              <a:latin typeface="Noto Sans" panose="020B0502040504020204" pitchFamily="34" charset="0"/>
            </a:endParaRPr>
          </a:p>
          <a:p>
            <a:endParaRPr lang="en-US" dirty="0"/>
          </a:p>
          <a:p>
            <a:endParaRPr lang="en-US" dirty="0"/>
          </a:p>
          <a:p>
            <a:endParaRPr lang="en-US" dirty="0"/>
          </a:p>
          <a:p>
            <a:endParaRPr lang="en-US" dirty="0"/>
          </a:p>
          <a:p>
            <a:endParaRPr lang="en-US" dirty="0"/>
          </a:p>
          <a:p>
            <a:r>
              <a:rPr lang="en-US" dirty="0"/>
              <a:t>[ ] is this the population attributable fraction problem? </a:t>
            </a:r>
          </a:p>
          <a:p>
            <a:endParaRPr lang="en-US" dirty="0"/>
          </a:p>
          <a:p>
            <a:r>
              <a:rPr lang="en-US" dirty="0"/>
              <a:t>[ ] clean up this slide a bit</a:t>
            </a:r>
          </a:p>
          <a:p>
            <a:endParaRPr lang="en-US" dirty="0"/>
          </a:p>
          <a:p>
            <a:r>
              <a:rPr lang="en-US" dirty="0"/>
              <a:t>[ ] Confirmation bias </a:t>
            </a:r>
          </a:p>
        </p:txBody>
      </p:sp>
      <p:sp>
        <p:nvSpPr>
          <p:cNvPr id="4" name="Slide Number Placeholder 3"/>
          <p:cNvSpPr>
            <a:spLocks noGrp="1"/>
          </p:cNvSpPr>
          <p:nvPr>
            <p:ph type="sldNum" sz="quarter" idx="5"/>
          </p:nvPr>
        </p:nvSpPr>
        <p:spPr/>
        <p:txBody>
          <a:bodyPr/>
          <a:lstStyle/>
          <a:p>
            <a:fld id="{A64013F0-34F7-4C47-AB85-C47D4F1CF324}" type="slidenum">
              <a:rPr lang="en-US" smtClean="0"/>
              <a:t>3</a:t>
            </a:fld>
            <a:endParaRPr lang="en-US"/>
          </a:p>
        </p:txBody>
      </p:sp>
    </p:spTree>
    <p:extLst>
      <p:ext uri="{BB962C8B-B14F-4D97-AF65-F5344CB8AC3E}">
        <p14:creationId xmlns:p14="http://schemas.microsoft.com/office/powerpoint/2010/main" val="46080504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buFont typeface="Arial" panose="020B0604020202020204" pitchFamily="34" charset="0"/>
              <a:buChar char="•"/>
            </a:pPr>
            <a:r>
              <a:rPr lang="en-US" b="0" i="1" dirty="0">
                <a:solidFill>
                  <a:srgbClr val="333333"/>
                </a:solidFill>
                <a:effectLst/>
                <a:latin typeface="inherit"/>
              </a:rPr>
              <a:t>Single sample Mendelian </a:t>
            </a:r>
            <a:r>
              <a:rPr lang="en-US" b="0" i="1" dirty="0" err="1">
                <a:solidFill>
                  <a:srgbClr val="333333"/>
                </a:solidFill>
                <a:effectLst/>
                <a:latin typeface="inherit"/>
              </a:rPr>
              <a:t>randomisation</a:t>
            </a:r>
            <a:r>
              <a:rPr lang="en-US" b="0" i="0" dirty="0">
                <a:solidFill>
                  <a:srgbClr val="333333"/>
                </a:solidFill>
                <a:effectLst/>
                <a:latin typeface="inherit"/>
              </a:rPr>
              <a:t>—using one dataset in the instrumental variable analysis to yield the causal estimate of the risk factor on the outcome</a:t>
            </a:r>
          </a:p>
          <a:p>
            <a:pPr algn="l" fontAlgn="base">
              <a:buFont typeface="Arial" panose="020B0604020202020204" pitchFamily="34" charset="0"/>
              <a:buChar char="•"/>
            </a:pPr>
            <a:r>
              <a:rPr lang="en-US" b="0" i="1" dirty="0">
                <a:solidFill>
                  <a:srgbClr val="333333"/>
                </a:solidFill>
                <a:effectLst/>
                <a:latin typeface="inherit"/>
              </a:rPr>
              <a:t>Two sample Mendelian </a:t>
            </a:r>
            <a:r>
              <a:rPr lang="en-US" b="0" i="1" dirty="0" err="1">
                <a:solidFill>
                  <a:srgbClr val="333333"/>
                </a:solidFill>
                <a:effectLst/>
                <a:latin typeface="inherit"/>
              </a:rPr>
              <a:t>randomisation</a:t>
            </a:r>
            <a:r>
              <a:rPr lang="en-US" b="0" i="0" dirty="0">
                <a:solidFill>
                  <a:srgbClr val="333333"/>
                </a:solidFill>
                <a:effectLst/>
                <a:latin typeface="inherit"/>
              </a:rPr>
              <a:t>—using two different study samples to estimate the instrument-risk factor and instrument-outcome associations to estimate a causal effect of the risk factor on the outcome. This can be useful when the risk factor or outcome, or both, are expensive to measure.</a:t>
            </a:r>
            <a:r>
              <a:rPr lang="en-US" b="1" i="0" u="none" strike="noStrike" dirty="0">
                <a:solidFill>
                  <a:srgbClr val="2A6EBB"/>
                </a:solidFill>
                <a:effectLst/>
                <a:latin typeface="inherit"/>
                <a:hlinkClick r:id="rId3"/>
              </a:rPr>
              <a:t>17</a:t>
            </a:r>
            <a:r>
              <a:rPr lang="en-US" b="1" i="0" u="none" strike="noStrike" dirty="0">
                <a:solidFill>
                  <a:srgbClr val="2A6EBB"/>
                </a:solidFill>
                <a:effectLst/>
                <a:latin typeface="inherit"/>
                <a:hlinkClick r:id="rId4"/>
              </a:rPr>
              <a:t>18</a:t>
            </a:r>
            <a:r>
              <a:rPr lang="en-US" b="0" i="0" dirty="0">
                <a:solidFill>
                  <a:srgbClr val="333333"/>
                </a:solidFill>
                <a:effectLst/>
                <a:latin typeface="inherit"/>
              </a:rPr>
              <a:t> It also provides an opportunity to substantially increase the statistical power, by incorporating data from multiple sources, including large consortia</a:t>
            </a:r>
            <a:r>
              <a:rPr lang="en-US" b="1" i="0" u="none" strike="noStrike" dirty="0">
                <a:solidFill>
                  <a:srgbClr val="2A6EBB"/>
                </a:solidFill>
                <a:effectLst/>
                <a:latin typeface="inherit"/>
                <a:hlinkClick r:id="rId3"/>
              </a:rPr>
              <a:t>17</a:t>
            </a:r>
            <a:endParaRPr lang="en-US" b="0" i="0" dirty="0">
              <a:solidFill>
                <a:srgbClr val="333333"/>
              </a:solidFill>
              <a:effectLst/>
              <a:latin typeface="inherit"/>
            </a:endParaRPr>
          </a:p>
          <a:p>
            <a:pPr algn="l" fontAlgn="base">
              <a:buFont typeface="Arial" panose="020B0604020202020204" pitchFamily="34" charset="0"/>
              <a:buChar char="•"/>
            </a:pPr>
            <a:r>
              <a:rPr lang="en-US" b="0" i="1" dirty="0">
                <a:solidFill>
                  <a:srgbClr val="333333"/>
                </a:solidFill>
                <a:effectLst/>
                <a:latin typeface="inherit"/>
              </a:rPr>
              <a:t>MR Egger regression</a:t>
            </a:r>
            <a:r>
              <a:rPr lang="en-US" b="0" i="0" dirty="0">
                <a:solidFill>
                  <a:srgbClr val="333333"/>
                </a:solidFill>
                <a:effectLst/>
                <a:latin typeface="inherit"/>
              </a:rPr>
              <a:t>—a statistical technique that allows one or more genetic variants to have pleiotropic effects, as long as the size of these pleiotropic effects is independent of the size of the genetic variants’ effects on the risk factor of interest</a:t>
            </a:r>
            <a:r>
              <a:rPr lang="en-US" b="1" i="0" u="none" strike="noStrike" dirty="0">
                <a:solidFill>
                  <a:srgbClr val="2A6EBB"/>
                </a:solidFill>
                <a:effectLst/>
                <a:latin typeface="inherit"/>
                <a:hlinkClick r:id="rId5"/>
              </a:rPr>
              <a:t>19</a:t>
            </a:r>
            <a:endParaRPr lang="en-US" b="0" i="0" dirty="0">
              <a:solidFill>
                <a:srgbClr val="333333"/>
              </a:solidFill>
              <a:effectLst/>
              <a:latin typeface="inherit"/>
            </a:endParaRPr>
          </a:p>
          <a:p>
            <a:endParaRPr lang="en-US" dirty="0"/>
          </a:p>
        </p:txBody>
      </p:sp>
      <p:sp>
        <p:nvSpPr>
          <p:cNvPr id="4" name="Slide Number Placeholder 3"/>
          <p:cNvSpPr>
            <a:spLocks noGrp="1"/>
          </p:cNvSpPr>
          <p:nvPr>
            <p:ph type="sldNum" sz="quarter" idx="5"/>
          </p:nvPr>
        </p:nvSpPr>
        <p:spPr/>
        <p:txBody>
          <a:bodyPr/>
          <a:lstStyle/>
          <a:p>
            <a:fld id="{A64013F0-34F7-4C47-AB85-C47D4F1CF324}" type="slidenum">
              <a:rPr lang="en-US" smtClean="0"/>
              <a:t>24</a:t>
            </a:fld>
            <a:endParaRPr lang="en-US"/>
          </a:p>
        </p:txBody>
      </p:sp>
    </p:spTree>
    <p:extLst>
      <p:ext uri="{BB962C8B-B14F-4D97-AF65-F5344CB8AC3E}">
        <p14:creationId xmlns:p14="http://schemas.microsoft.com/office/powerpoint/2010/main" val="299581330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64013F0-34F7-4C47-AB85-C47D4F1CF324}" type="slidenum">
              <a:rPr lang="en-US" smtClean="0"/>
              <a:t>25</a:t>
            </a:fld>
            <a:endParaRPr lang="en-US"/>
          </a:p>
        </p:txBody>
      </p:sp>
    </p:spTree>
    <p:extLst>
      <p:ext uri="{BB962C8B-B14F-4D97-AF65-F5344CB8AC3E}">
        <p14:creationId xmlns:p14="http://schemas.microsoft.com/office/powerpoint/2010/main" val="136735189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000000"/>
                </a:solidFill>
                <a:effectLst/>
                <a:latin typeface="Helvetica Neue" panose="02000503000000020004" pitchFamily="2" charset="0"/>
                <a:hlinkClick r:id="rId3"/>
              </a:rPr>
              <a:t>https://pubmed.ncbi.nlm.nih.gov/35333364/</a:t>
            </a:r>
            <a:endParaRPr lang="en-US" dirty="0">
              <a:solidFill>
                <a:srgbClr val="DCA10D"/>
              </a:solidFill>
              <a:effectLst/>
              <a:latin typeface="Helvetica Neue" panose="02000503000000020004" pitchFamily="2" charset="0"/>
            </a:endParaRPr>
          </a:p>
          <a:p>
            <a:endParaRPr lang="en-US" dirty="0"/>
          </a:p>
        </p:txBody>
      </p:sp>
      <p:sp>
        <p:nvSpPr>
          <p:cNvPr id="4" name="Slide Number Placeholder 3"/>
          <p:cNvSpPr>
            <a:spLocks noGrp="1"/>
          </p:cNvSpPr>
          <p:nvPr>
            <p:ph type="sldNum" sz="quarter" idx="5"/>
          </p:nvPr>
        </p:nvSpPr>
        <p:spPr/>
        <p:txBody>
          <a:bodyPr/>
          <a:lstStyle/>
          <a:p>
            <a:fld id="{A64013F0-34F7-4C47-AB85-C47D4F1CF324}" type="slidenum">
              <a:rPr lang="en-US" smtClean="0"/>
              <a:t>26</a:t>
            </a:fld>
            <a:endParaRPr lang="en-US"/>
          </a:p>
        </p:txBody>
      </p:sp>
    </p:spTree>
    <p:extLst>
      <p:ext uri="{BB962C8B-B14F-4D97-AF65-F5344CB8AC3E}">
        <p14:creationId xmlns:p14="http://schemas.microsoft.com/office/powerpoint/2010/main" val="362374220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r>
              <a:rPr lang="en-US" dirty="0"/>
              <a:t>Maybe this one? https://</a:t>
            </a:r>
            <a:r>
              <a:rPr lang="en-US" dirty="0" err="1"/>
              <a:t>pubmed.ncbi.nlm.nih.gov</a:t>
            </a:r>
            <a:r>
              <a:rPr lang="en-US"/>
              <a:t>/19903920/ or https</a:t>
            </a:r>
            <a:r>
              <a:rPr lang="en-US" dirty="0"/>
              <a:t>://</a:t>
            </a:r>
            <a:r>
              <a:rPr lang="en-US" dirty="0" err="1"/>
              <a:t>pubmed.ncbi.nlm.nih.gov</a:t>
            </a:r>
            <a:r>
              <a:rPr lang="en-US" dirty="0"/>
              <a:t>/24097064/</a:t>
            </a:r>
          </a:p>
        </p:txBody>
      </p:sp>
      <p:sp>
        <p:nvSpPr>
          <p:cNvPr id="4" name="Slide Number Placeholder 3"/>
          <p:cNvSpPr>
            <a:spLocks noGrp="1"/>
          </p:cNvSpPr>
          <p:nvPr>
            <p:ph type="sldNum" sz="quarter" idx="5"/>
          </p:nvPr>
        </p:nvSpPr>
        <p:spPr/>
        <p:txBody>
          <a:bodyPr/>
          <a:lstStyle/>
          <a:p>
            <a:fld id="{A64013F0-34F7-4C47-AB85-C47D4F1CF324}" type="slidenum">
              <a:rPr lang="en-US" smtClean="0"/>
              <a:t>27</a:t>
            </a:fld>
            <a:endParaRPr lang="en-US"/>
          </a:p>
        </p:txBody>
      </p:sp>
    </p:spTree>
    <p:extLst>
      <p:ext uri="{BB962C8B-B14F-4D97-AF65-F5344CB8AC3E}">
        <p14:creationId xmlns:p14="http://schemas.microsoft.com/office/powerpoint/2010/main" val="90840200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Also investigated atopic dermatitis’ relationship to these entities: </a:t>
            </a:r>
            <a:r>
              <a:rPr lang="en-US" b="0" i="0" dirty="0">
                <a:solidFill>
                  <a:srgbClr val="666666"/>
                </a:solidFill>
                <a:effectLst/>
                <a:latin typeface="Open Sans" panose="020B0606030504020204" pitchFamily="34" charset="0"/>
              </a:rPr>
              <a:t>The atopic march theory, however, supposes that some AD serves as a precursor to asthma </a:t>
            </a:r>
            <a:endParaRPr lang="en-US" dirty="0"/>
          </a:p>
        </p:txBody>
      </p:sp>
      <p:sp>
        <p:nvSpPr>
          <p:cNvPr id="4" name="Slide Number Placeholder 3"/>
          <p:cNvSpPr>
            <a:spLocks noGrp="1"/>
          </p:cNvSpPr>
          <p:nvPr>
            <p:ph type="sldNum" sz="quarter" idx="5"/>
          </p:nvPr>
        </p:nvSpPr>
        <p:spPr/>
        <p:txBody>
          <a:bodyPr/>
          <a:lstStyle/>
          <a:p>
            <a:fld id="{A64013F0-34F7-4C47-AB85-C47D4F1CF324}" type="slidenum">
              <a:rPr lang="en-US" smtClean="0"/>
              <a:t>29</a:t>
            </a:fld>
            <a:endParaRPr lang="en-US"/>
          </a:p>
        </p:txBody>
      </p:sp>
    </p:spTree>
    <p:extLst>
      <p:ext uri="{BB962C8B-B14F-4D97-AF65-F5344CB8AC3E}">
        <p14:creationId xmlns:p14="http://schemas.microsoft.com/office/powerpoint/2010/main" val="169532150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www.sciencedirect.com</a:t>
            </a:r>
            <a:r>
              <a:rPr lang="en-US" dirty="0"/>
              <a:t>/science/article/abs/</a:t>
            </a:r>
            <a:r>
              <a:rPr lang="en-US" dirty="0" err="1"/>
              <a:t>pii</a:t>
            </a:r>
            <a:r>
              <a:rPr lang="en-US" dirty="0"/>
              <a:t>/S2213219819309377</a:t>
            </a:r>
          </a:p>
        </p:txBody>
      </p:sp>
      <p:sp>
        <p:nvSpPr>
          <p:cNvPr id="4" name="Slide Number Placeholder 3"/>
          <p:cNvSpPr>
            <a:spLocks noGrp="1"/>
          </p:cNvSpPr>
          <p:nvPr>
            <p:ph type="sldNum" sz="quarter" idx="5"/>
          </p:nvPr>
        </p:nvSpPr>
        <p:spPr/>
        <p:txBody>
          <a:bodyPr/>
          <a:lstStyle/>
          <a:p>
            <a:fld id="{A64013F0-34F7-4C47-AB85-C47D4F1CF324}" type="slidenum">
              <a:rPr lang="en-US" smtClean="0"/>
              <a:t>30</a:t>
            </a:fld>
            <a:endParaRPr lang="en-US"/>
          </a:p>
        </p:txBody>
      </p:sp>
    </p:spTree>
    <p:extLst>
      <p:ext uri="{BB962C8B-B14F-4D97-AF65-F5344CB8AC3E}">
        <p14:creationId xmlns:p14="http://schemas.microsoft.com/office/powerpoint/2010/main" val="127554254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err="1">
                <a:solidFill>
                  <a:srgbClr val="666666"/>
                </a:solidFill>
                <a:effectLst/>
                <a:latin typeface="Open Sans" panose="020B0606030504020204" pitchFamily="34" charset="0"/>
              </a:rPr>
              <a:t>Ahn</a:t>
            </a:r>
            <a:r>
              <a:rPr lang="en-US" b="0" i="0" dirty="0">
                <a:solidFill>
                  <a:srgbClr val="666666"/>
                </a:solidFill>
                <a:effectLst/>
                <a:latin typeface="Open Sans" panose="020B0606030504020204" pitchFamily="34" charset="0"/>
              </a:rPr>
              <a:t> and colleagues used several techniques to minimize pleiotropy and evaluate the robustness of their effect estimates. To identify independent instrument variables for MR, stringent linkage disequilibrium thresholds were used to ensure the independence of single-nucleotide polymorphisms from each GWAS meta-analysis and F-statistics to assess the strength of the instrument variables that were used. Three statistical approaches to MR, random effect inverse variance-weighted method, MR-Egger regression, and MR-pleiotropy residual sum and outlier, were used to determine the causal effects, assess for robustness, and minimize the influence of pleiotropy on their results. Combined, these approaches strengthen the causal relationships reported in their study.</a:t>
            </a:r>
          </a:p>
          <a:p>
            <a:endParaRPr lang="en-US" b="0" i="0" dirty="0">
              <a:solidFill>
                <a:srgbClr val="666666"/>
              </a:solidFill>
              <a:effectLst/>
              <a:latin typeface="Open Sans" panose="020B0606030504020204" pitchFamily="34" charset="0"/>
            </a:endParaRPr>
          </a:p>
          <a:p>
            <a:r>
              <a:rPr lang="en-US" b="0" i="0" dirty="0">
                <a:solidFill>
                  <a:srgbClr val="666666"/>
                </a:solidFill>
                <a:effectLst/>
                <a:latin typeface="Open Sans" panose="020B0606030504020204" pitchFamily="34" charset="0"/>
              </a:rPr>
              <a:t>UNABLE TO ACCOUNT FOR EFFECT MODIFICATION (presence/absence of obesity, OSA, allergic rhinitis in particular)</a:t>
            </a:r>
            <a:endParaRPr lang="en-US" dirty="0"/>
          </a:p>
        </p:txBody>
      </p:sp>
      <p:sp>
        <p:nvSpPr>
          <p:cNvPr id="4" name="Slide Number Placeholder 3"/>
          <p:cNvSpPr>
            <a:spLocks noGrp="1"/>
          </p:cNvSpPr>
          <p:nvPr>
            <p:ph type="sldNum" sz="quarter" idx="5"/>
          </p:nvPr>
        </p:nvSpPr>
        <p:spPr/>
        <p:txBody>
          <a:bodyPr/>
          <a:lstStyle/>
          <a:p>
            <a:fld id="{A64013F0-34F7-4C47-AB85-C47D4F1CF324}" type="slidenum">
              <a:rPr lang="en-US" smtClean="0"/>
              <a:t>31</a:t>
            </a:fld>
            <a:endParaRPr lang="en-US"/>
          </a:p>
        </p:txBody>
      </p:sp>
    </p:spTree>
    <p:extLst>
      <p:ext uri="{BB962C8B-B14F-4D97-AF65-F5344CB8AC3E}">
        <p14:creationId xmlns:p14="http://schemas.microsoft.com/office/powerpoint/2010/main" val="256572258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MR-Egger</a:t>
            </a:r>
          </a:p>
        </p:txBody>
      </p:sp>
      <p:sp>
        <p:nvSpPr>
          <p:cNvPr id="4" name="Slide Number Placeholder 3"/>
          <p:cNvSpPr>
            <a:spLocks noGrp="1"/>
          </p:cNvSpPr>
          <p:nvPr>
            <p:ph type="sldNum" sz="quarter" idx="5"/>
          </p:nvPr>
        </p:nvSpPr>
        <p:spPr/>
        <p:txBody>
          <a:bodyPr/>
          <a:lstStyle/>
          <a:p>
            <a:fld id="{A64013F0-34F7-4C47-AB85-C47D4F1CF324}" type="slidenum">
              <a:rPr lang="en-US" smtClean="0"/>
              <a:t>32</a:t>
            </a:fld>
            <a:endParaRPr lang="en-US"/>
          </a:p>
        </p:txBody>
      </p:sp>
    </p:spTree>
    <p:extLst>
      <p:ext uri="{BB962C8B-B14F-4D97-AF65-F5344CB8AC3E}">
        <p14:creationId xmlns:p14="http://schemas.microsoft.com/office/powerpoint/2010/main" val="247666486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64013F0-34F7-4C47-AB85-C47D4F1CF324}" type="slidenum">
              <a:rPr lang="en-US" smtClean="0"/>
              <a:t>35</a:t>
            </a:fld>
            <a:endParaRPr lang="en-US"/>
          </a:p>
        </p:txBody>
      </p:sp>
    </p:spTree>
    <p:extLst>
      <p:ext uri="{BB962C8B-B14F-4D97-AF65-F5344CB8AC3E}">
        <p14:creationId xmlns:p14="http://schemas.microsoft.com/office/powerpoint/2010/main" val="247694898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64013F0-34F7-4C47-AB85-C47D4F1CF324}" type="slidenum">
              <a:rPr lang="en-US" smtClean="0"/>
              <a:t>36</a:t>
            </a:fld>
            <a:endParaRPr lang="en-US"/>
          </a:p>
        </p:txBody>
      </p:sp>
    </p:spTree>
    <p:extLst>
      <p:ext uri="{BB962C8B-B14F-4D97-AF65-F5344CB8AC3E}">
        <p14:creationId xmlns:p14="http://schemas.microsoft.com/office/powerpoint/2010/main" val="1302415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ffectLst/>
              <a:latin typeface="Helvetica" pitchFamily="2" charset="0"/>
            </a:endParaRPr>
          </a:p>
          <a:p>
            <a:endParaRPr lang="en-US" dirty="0">
              <a:effectLst/>
              <a:latin typeface="Helvetica" pitchFamily="2" charset="0"/>
            </a:endParaRPr>
          </a:p>
          <a:p>
            <a:r>
              <a:rPr lang="en-US" dirty="0" err="1">
                <a:effectLst/>
                <a:latin typeface="Helvetica" pitchFamily="2" charset="0"/>
              </a:rPr>
              <a:t>DAGis</a:t>
            </a:r>
            <a:r>
              <a:rPr lang="en-US" dirty="0">
                <a:effectLst/>
                <a:latin typeface="Helvetica" pitchFamily="2" charset="0"/>
              </a:rPr>
              <a:t> a graphical representation of the potential causal</a:t>
            </a:r>
          </a:p>
          <a:p>
            <a:r>
              <a:rPr lang="en-US" dirty="0">
                <a:effectLst/>
                <a:latin typeface="Helvetica" pitchFamily="2" charset="0"/>
              </a:rPr>
              <a:t>relationships between variables, with arrows used to denote the direction</a:t>
            </a:r>
          </a:p>
          <a:p>
            <a:r>
              <a:rPr lang="en-US" dirty="0">
                <a:effectLst/>
                <a:latin typeface="Helvetica" pitchFamily="2" charset="0"/>
              </a:rPr>
              <a:t>of causality.</a:t>
            </a:r>
          </a:p>
          <a:p>
            <a:endParaRPr lang="en-US" dirty="0">
              <a:effectLst/>
              <a:latin typeface="Helvetica" pitchFamily="2" charset="0"/>
            </a:endParaRPr>
          </a:p>
          <a:p>
            <a:r>
              <a:rPr lang="en-US" dirty="0">
                <a:effectLst/>
                <a:latin typeface="Helvetica" pitchFamily="2" charset="0"/>
              </a:rPr>
              <a:t>[ ] another potentially useful reference? </a:t>
            </a:r>
          </a:p>
          <a:p>
            <a:r>
              <a:rPr lang="en-US" dirty="0">
                <a:effectLst/>
                <a:latin typeface="Helvetica" pitchFamily="2" charset="0"/>
              </a:rPr>
              <a:t>https://</a:t>
            </a:r>
            <a:r>
              <a:rPr lang="en-US" dirty="0" err="1">
                <a:effectLst/>
                <a:latin typeface="Helvetica" pitchFamily="2" charset="0"/>
              </a:rPr>
              <a:t>www.atsjournals.org</a:t>
            </a:r>
            <a:r>
              <a:rPr lang="en-US" dirty="0">
                <a:effectLst/>
                <a:latin typeface="Helvetica" pitchFamily="2" charset="0"/>
              </a:rPr>
              <a:t>/</a:t>
            </a:r>
            <a:r>
              <a:rPr lang="en-US" dirty="0" err="1">
                <a:effectLst/>
                <a:latin typeface="Helvetica" pitchFamily="2" charset="0"/>
              </a:rPr>
              <a:t>doi</a:t>
            </a:r>
            <a:r>
              <a:rPr lang="en-US" dirty="0">
                <a:effectLst/>
                <a:latin typeface="Helvetica" pitchFamily="2" charset="0"/>
              </a:rPr>
              <a:t>/</a:t>
            </a:r>
            <a:r>
              <a:rPr lang="en-US" dirty="0" err="1">
                <a:effectLst/>
                <a:latin typeface="Helvetica" pitchFamily="2" charset="0"/>
              </a:rPr>
              <a:t>epdf</a:t>
            </a:r>
            <a:r>
              <a:rPr lang="en-US" dirty="0">
                <a:effectLst/>
                <a:latin typeface="Helvetica" pitchFamily="2" charset="0"/>
              </a:rPr>
              <a:t>/10.1513/AnnalsATS.202110-1188PS?role=tab </a:t>
            </a:r>
          </a:p>
          <a:p>
            <a:endParaRPr lang="en-US" dirty="0"/>
          </a:p>
        </p:txBody>
      </p:sp>
      <p:sp>
        <p:nvSpPr>
          <p:cNvPr id="4" name="Slide Number Placeholder 3"/>
          <p:cNvSpPr>
            <a:spLocks noGrp="1"/>
          </p:cNvSpPr>
          <p:nvPr>
            <p:ph type="sldNum" sz="quarter" idx="5"/>
          </p:nvPr>
        </p:nvSpPr>
        <p:spPr/>
        <p:txBody>
          <a:bodyPr/>
          <a:lstStyle/>
          <a:p>
            <a:fld id="{A64013F0-34F7-4C47-AB85-C47D4F1CF324}" type="slidenum">
              <a:rPr lang="en-US" smtClean="0"/>
              <a:t>5</a:t>
            </a:fld>
            <a:endParaRPr lang="en-US"/>
          </a:p>
        </p:txBody>
      </p:sp>
    </p:spTree>
    <p:extLst>
      <p:ext uri="{BB962C8B-B14F-4D97-AF65-F5344CB8AC3E}">
        <p14:creationId xmlns:p14="http://schemas.microsoft.com/office/powerpoint/2010/main" val="28002030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ffectLst/>
                <a:latin typeface="Helvetica" pitchFamily="2" charset="0"/>
              </a:rPr>
              <a:t>https://academic-</a:t>
            </a:r>
            <a:r>
              <a:rPr lang="en-US" dirty="0" err="1">
                <a:effectLst/>
                <a:latin typeface="Helvetica" pitchFamily="2" charset="0"/>
              </a:rPr>
              <a:t>oup</a:t>
            </a:r>
            <a:r>
              <a:rPr lang="en-US" dirty="0">
                <a:effectLst/>
                <a:latin typeface="Helvetica" pitchFamily="2" charset="0"/>
              </a:rPr>
              <a:t>-</a:t>
            </a:r>
            <a:r>
              <a:rPr lang="en-US" dirty="0" err="1">
                <a:effectLst/>
                <a:latin typeface="Helvetica" pitchFamily="2" charset="0"/>
              </a:rPr>
              <a:t>com.ezproxy.lib.utah.edu</a:t>
            </a:r>
            <a:r>
              <a:rPr lang="en-US" dirty="0">
                <a:effectLst/>
                <a:latin typeface="Helvetica" pitchFamily="2" charset="0"/>
              </a:rPr>
              <a:t>/</a:t>
            </a:r>
            <a:r>
              <a:rPr lang="en-US" dirty="0" err="1">
                <a:effectLst/>
                <a:latin typeface="Helvetica" pitchFamily="2" charset="0"/>
              </a:rPr>
              <a:t>aje</a:t>
            </a:r>
            <a:r>
              <a:rPr lang="en-US" dirty="0">
                <a:effectLst/>
                <a:latin typeface="Helvetica" pitchFamily="2" charset="0"/>
              </a:rPr>
              <a:t>/article/191/12/2084/6655746?login=false</a:t>
            </a:r>
          </a:p>
          <a:p>
            <a:endParaRPr lang="en-US" dirty="0">
              <a:effectLst/>
              <a:latin typeface="Helvetica" pitchFamily="2" charset="0"/>
            </a:endParaRPr>
          </a:p>
          <a:p>
            <a:r>
              <a:rPr lang="en-US" dirty="0">
                <a:effectLst/>
                <a:latin typeface="Helvetica" pitchFamily="2" charset="0"/>
              </a:rPr>
              <a:t>SRMA: observational research in 18 high impact journals</a:t>
            </a:r>
          </a:p>
          <a:p>
            <a:endParaRPr lang="en-US" dirty="0"/>
          </a:p>
        </p:txBody>
      </p:sp>
      <p:sp>
        <p:nvSpPr>
          <p:cNvPr id="4" name="Slide Number Placeholder 3"/>
          <p:cNvSpPr>
            <a:spLocks noGrp="1"/>
          </p:cNvSpPr>
          <p:nvPr>
            <p:ph type="sldNum" sz="quarter" idx="5"/>
          </p:nvPr>
        </p:nvSpPr>
        <p:spPr/>
        <p:txBody>
          <a:bodyPr/>
          <a:lstStyle/>
          <a:p>
            <a:fld id="{A64013F0-34F7-4C47-AB85-C47D4F1CF324}" type="slidenum">
              <a:rPr lang="en-US" smtClean="0"/>
              <a:t>6</a:t>
            </a:fld>
            <a:endParaRPr lang="en-US"/>
          </a:p>
        </p:txBody>
      </p:sp>
    </p:spTree>
    <p:extLst>
      <p:ext uri="{BB962C8B-B14F-4D97-AF65-F5344CB8AC3E}">
        <p14:creationId xmlns:p14="http://schemas.microsoft.com/office/powerpoint/2010/main" val="23938652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 </a:t>
            </a:r>
            <a:r>
              <a:rPr lang="en-US" dirty="0" err="1"/>
              <a:t>todo</a:t>
            </a:r>
            <a:r>
              <a:rPr lang="en-US" dirty="0"/>
              <a:t>: Replace this with chat GPT question: explain the relationship between reflux and asthma from the prospective of a researcher looking for grant funding</a:t>
            </a:r>
          </a:p>
          <a:p>
            <a:endParaRPr lang="en-US" dirty="0"/>
          </a:p>
          <a:p>
            <a:r>
              <a:rPr lang="en-US" dirty="0"/>
              <a:t>Also, add </a:t>
            </a:r>
            <a:r>
              <a:rPr lang="en-US" dirty="0" err="1"/>
              <a:t>trinetx</a:t>
            </a:r>
            <a:r>
              <a:rPr lang="en-US" dirty="0"/>
              <a:t> age by </a:t>
            </a:r>
            <a:r>
              <a:rPr lang="en-US" dirty="0" err="1"/>
              <a:t>ppi</a:t>
            </a:r>
            <a:r>
              <a:rPr lang="en-US" dirty="0"/>
              <a:t> in asthma graph</a:t>
            </a:r>
          </a:p>
        </p:txBody>
      </p:sp>
      <p:sp>
        <p:nvSpPr>
          <p:cNvPr id="4" name="Slide Number Placeholder 3"/>
          <p:cNvSpPr>
            <a:spLocks noGrp="1"/>
          </p:cNvSpPr>
          <p:nvPr>
            <p:ph type="sldNum" sz="quarter" idx="5"/>
          </p:nvPr>
        </p:nvSpPr>
        <p:spPr/>
        <p:txBody>
          <a:bodyPr/>
          <a:lstStyle/>
          <a:p>
            <a:fld id="{A64013F0-34F7-4C47-AB85-C47D4F1CF324}" type="slidenum">
              <a:rPr lang="en-US" smtClean="0"/>
              <a:t>8</a:t>
            </a:fld>
            <a:endParaRPr lang="en-US"/>
          </a:p>
        </p:txBody>
      </p:sp>
    </p:spTree>
    <p:extLst>
      <p:ext uri="{BB962C8B-B14F-4D97-AF65-F5344CB8AC3E}">
        <p14:creationId xmlns:p14="http://schemas.microsoft.com/office/powerpoint/2010/main" val="37758861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Any 3 studies with effect sizes approximating the delta they are powered for: 0.8^3 = 50%</a:t>
            </a:r>
          </a:p>
        </p:txBody>
      </p:sp>
      <p:sp>
        <p:nvSpPr>
          <p:cNvPr id="4" name="Slide Number Placeholder 3"/>
          <p:cNvSpPr>
            <a:spLocks noGrp="1"/>
          </p:cNvSpPr>
          <p:nvPr>
            <p:ph type="sldNum" sz="quarter" idx="5"/>
          </p:nvPr>
        </p:nvSpPr>
        <p:spPr/>
        <p:txBody>
          <a:bodyPr/>
          <a:lstStyle/>
          <a:p>
            <a:fld id="{A64013F0-34F7-4C47-AB85-C47D4F1CF324}" type="slidenum">
              <a:rPr lang="en-US" smtClean="0"/>
              <a:t>10</a:t>
            </a:fld>
            <a:endParaRPr lang="en-US"/>
          </a:p>
        </p:txBody>
      </p:sp>
    </p:spTree>
    <p:extLst>
      <p:ext uri="{BB962C8B-B14F-4D97-AF65-F5344CB8AC3E}">
        <p14:creationId xmlns:p14="http://schemas.microsoft.com/office/powerpoint/2010/main" val="18682003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ffectLst/>
                <a:latin typeface="Helvetica Neue" panose="02000503000000020004" pitchFamily="2" charset="0"/>
              </a:rPr>
              <a:t>Reference under powering our cities as a threat to using them as the only acceptable sort of knowledge. Or more precisely saying our cities have not shown in affect therefore, there is none. Because I see Peter systematically under powered to find important effects I’ll give a defensive met and I’ll see you in the talk next time </a:t>
            </a:r>
          </a:p>
          <a:p>
            <a:br>
              <a:rPr lang="en-US" dirty="0">
                <a:effectLst/>
                <a:latin typeface="Helvetica Neue" panose="02000503000000020004" pitchFamily="2" charset="0"/>
              </a:rPr>
            </a:br>
            <a:endParaRPr lang="en-US" dirty="0">
              <a:effectLst/>
              <a:latin typeface="Helvetica Neue" panose="02000503000000020004" pitchFamily="2" charset="0"/>
            </a:endParaRPr>
          </a:p>
          <a:p>
            <a:br>
              <a:rPr lang="en-US" dirty="0">
                <a:effectLst/>
                <a:latin typeface="Helvetica Neue" panose="02000503000000020004" pitchFamily="2" charset="0"/>
              </a:rPr>
            </a:br>
            <a:endParaRPr lang="en-US" dirty="0">
              <a:effectLst/>
              <a:latin typeface="Helvetica Neue" panose="02000503000000020004" pitchFamily="2" charset="0"/>
            </a:endParaRPr>
          </a:p>
          <a:p>
            <a:r>
              <a:rPr lang="en-US" dirty="0">
                <a:effectLst/>
                <a:latin typeface="Helvetica Neue" panose="02000503000000020004" pitchFamily="2" charset="0"/>
              </a:rPr>
              <a:t>Hi! Because the way trials are funded, we systematically create under powered trials. Additionally, Madison is in the business of small effect as findings.   </a:t>
            </a:r>
          </a:p>
          <a:p>
            <a:r>
              <a:rPr lang="en-US" dirty="0">
                <a:effectLst/>
                <a:latin typeface="Helvetica Neue" panose="02000503000000020004" pitchFamily="2" charset="0"/>
              </a:rPr>
              <a:t> </a:t>
            </a:r>
          </a:p>
          <a:p>
            <a:r>
              <a:rPr lang="en-US" dirty="0">
                <a:effectLst/>
                <a:latin typeface="Helvetica Neue" panose="02000503000000020004" pitchFamily="2" charset="0"/>
              </a:rPr>
              <a:t>Under powering up studies the biggest problem it’s a threat to RSVP for the top of the evidence.. The debate claim would be there for most problems and Critical Care, and pulmonary medicine. The best source of evidence is the farthest metanalysis rather than the biggest trail.</a:t>
            </a:r>
          </a:p>
          <a:p>
            <a:br>
              <a:rPr lang="en-US" dirty="0">
                <a:effectLst/>
                <a:latin typeface="Helvetica Neue" panose="02000503000000020004" pitchFamily="2" charset="0"/>
              </a:rPr>
            </a:br>
            <a:endParaRPr lang="en-US" dirty="0">
              <a:effectLst/>
              <a:latin typeface="Helvetica Neue" panose="02000503000000020004" pitchFamily="2" charset="0"/>
            </a:endParaRPr>
          </a:p>
          <a:p>
            <a:br>
              <a:rPr lang="en-US" dirty="0">
                <a:effectLst/>
                <a:latin typeface="Helvetica Neue" panose="02000503000000020004" pitchFamily="2" charset="0"/>
              </a:rPr>
            </a:br>
            <a:endParaRPr lang="en-US" dirty="0">
              <a:effectLst/>
              <a:latin typeface="Helvetica Neue" panose="02000503000000020004" pitchFamily="2" charset="0"/>
            </a:endParaRPr>
          </a:p>
          <a:p>
            <a:r>
              <a:rPr lang="en-US" dirty="0">
                <a:effectLst/>
                <a:latin typeface="Helvetica Neue" panose="02000503000000020004" pitchFamily="2" charset="0"/>
              </a:rPr>
              <a:t>And the way that trials are powered with the smallest trial that can accomplish given power – how many trials would you expect to </a:t>
            </a:r>
            <a:r>
              <a:rPr lang="en-US" dirty="0" err="1">
                <a:effectLst/>
                <a:latin typeface="Helvetica Neue" panose="02000503000000020004" pitchFamily="2" charset="0"/>
              </a:rPr>
              <a:t>cagree</a:t>
            </a:r>
            <a:r>
              <a:rPr lang="en-US" dirty="0">
                <a:effectLst/>
                <a:latin typeface="Helvetica Neue" panose="02000503000000020004" pitchFamily="2" charset="0"/>
              </a:rPr>
              <a:t> in their summary measure? </a:t>
            </a:r>
          </a:p>
          <a:p>
            <a:br>
              <a:rPr lang="en-US" dirty="0">
                <a:effectLst/>
                <a:latin typeface="Helvetica Neue" panose="02000503000000020004" pitchFamily="2" charset="0"/>
              </a:rPr>
            </a:br>
            <a:endParaRPr lang="en-US" dirty="0">
              <a:effectLst/>
              <a:latin typeface="Helvetica Neue" panose="02000503000000020004" pitchFamily="2" charset="0"/>
            </a:endParaRPr>
          </a:p>
          <a:p>
            <a:endParaRPr lang="en-US" dirty="0"/>
          </a:p>
        </p:txBody>
      </p:sp>
      <p:sp>
        <p:nvSpPr>
          <p:cNvPr id="4" name="Slide Number Placeholder 3"/>
          <p:cNvSpPr>
            <a:spLocks noGrp="1"/>
          </p:cNvSpPr>
          <p:nvPr>
            <p:ph type="sldNum" sz="quarter" idx="5"/>
          </p:nvPr>
        </p:nvSpPr>
        <p:spPr/>
        <p:txBody>
          <a:bodyPr/>
          <a:lstStyle/>
          <a:p>
            <a:fld id="{A64013F0-34F7-4C47-AB85-C47D4F1CF324}" type="slidenum">
              <a:rPr lang="en-US" smtClean="0"/>
              <a:t>11</a:t>
            </a:fld>
            <a:endParaRPr lang="en-US"/>
          </a:p>
        </p:txBody>
      </p:sp>
    </p:spTree>
    <p:extLst>
      <p:ext uri="{BB962C8B-B14F-4D97-AF65-F5344CB8AC3E}">
        <p14:creationId xmlns:p14="http://schemas.microsoft.com/office/powerpoint/2010/main" val="26571778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 definitive. 2,200 patients.</a:t>
            </a:r>
          </a:p>
        </p:txBody>
      </p:sp>
      <p:sp>
        <p:nvSpPr>
          <p:cNvPr id="4" name="Slide Number Placeholder 3"/>
          <p:cNvSpPr>
            <a:spLocks noGrp="1"/>
          </p:cNvSpPr>
          <p:nvPr>
            <p:ph type="sldNum" sz="quarter" idx="5"/>
          </p:nvPr>
        </p:nvSpPr>
        <p:spPr/>
        <p:txBody>
          <a:bodyPr/>
          <a:lstStyle/>
          <a:p>
            <a:fld id="{A64013F0-34F7-4C47-AB85-C47D4F1CF324}" type="slidenum">
              <a:rPr lang="en-US" smtClean="0"/>
              <a:t>12</a:t>
            </a:fld>
            <a:endParaRPr lang="en-US"/>
          </a:p>
        </p:txBody>
      </p:sp>
    </p:spTree>
    <p:extLst>
      <p:ext uri="{BB962C8B-B14F-4D97-AF65-F5344CB8AC3E}">
        <p14:creationId xmlns:p14="http://schemas.microsoft.com/office/powerpoint/2010/main" val="18404827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64013F0-34F7-4C47-AB85-C47D4F1CF324}" type="slidenum">
              <a:rPr lang="en-US" smtClean="0"/>
              <a:t>13</a:t>
            </a:fld>
            <a:endParaRPr lang="en-US"/>
          </a:p>
        </p:txBody>
      </p:sp>
    </p:spTree>
    <p:extLst>
      <p:ext uri="{BB962C8B-B14F-4D97-AF65-F5344CB8AC3E}">
        <p14:creationId xmlns:p14="http://schemas.microsoft.com/office/powerpoint/2010/main" val="1619228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2478F1-1B5A-1FB4-5803-F1C0F595B45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EE1FB35-FEC5-7033-7786-7DB286182CC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4B904E8-39F0-2CAF-5FEA-83ADF02F709E}"/>
              </a:ext>
            </a:extLst>
          </p:cNvPr>
          <p:cNvSpPr>
            <a:spLocks noGrp="1"/>
          </p:cNvSpPr>
          <p:nvPr>
            <p:ph type="dt" sz="half" idx="10"/>
          </p:nvPr>
        </p:nvSpPr>
        <p:spPr/>
        <p:txBody>
          <a:bodyPr/>
          <a:lstStyle/>
          <a:p>
            <a:fld id="{8B287E72-7AC0-4344-8506-445E8D156DC6}" type="datetimeFigureOut">
              <a:rPr lang="en-US" smtClean="0"/>
              <a:t>3/2/23</a:t>
            </a:fld>
            <a:endParaRPr lang="en-US"/>
          </a:p>
        </p:txBody>
      </p:sp>
      <p:sp>
        <p:nvSpPr>
          <p:cNvPr id="5" name="Footer Placeholder 4">
            <a:extLst>
              <a:ext uri="{FF2B5EF4-FFF2-40B4-BE49-F238E27FC236}">
                <a16:creationId xmlns:a16="http://schemas.microsoft.com/office/drawing/2014/main" id="{35D5BFAA-20FB-8176-5BDB-7E8C83BF7AA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953F9BC-A8A3-BD26-575E-ED467FADFB33}"/>
              </a:ext>
            </a:extLst>
          </p:cNvPr>
          <p:cNvSpPr>
            <a:spLocks noGrp="1"/>
          </p:cNvSpPr>
          <p:nvPr>
            <p:ph type="sldNum" sz="quarter" idx="12"/>
          </p:nvPr>
        </p:nvSpPr>
        <p:spPr/>
        <p:txBody>
          <a:bodyPr/>
          <a:lstStyle/>
          <a:p>
            <a:fld id="{3183478C-F46F-3D4A-A3DD-00E76ACCA781}" type="slidenum">
              <a:rPr lang="en-US" smtClean="0"/>
              <a:t>‹#›</a:t>
            </a:fld>
            <a:endParaRPr lang="en-US"/>
          </a:p>
        </p:txBody>
      </p:sp>
    </p:spTree>
    <p:extLst>
      <p:ext uri="{BB962C8B-B14F-4D97-AF65-F5344CB8AC3E}">
        <p14:creationId xmlns:p14="http://schemas.microsoft.com/office/powerpoint/2010/main" val="28725134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F2E186-3963-2008-8970-FD2A3DE7C73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1055965-3C28-6165-45DF-A013986E7B3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F73F3F2-717B-EC85-67D7-07BAB4AF309E}"/>
              </a:ext>
            </a:extLst>
          </p:cNvPr>
          <p:cNvSpPr>
            <a:spLocks noGrp="1"/>
          </p:cNvSpPr>
          <p:nvPr>
            <p:ph type="dt" sz="half" idx="10"/>
          </p:nvPr>
        </p:nvSpPr>
        <p:spPr/>
        <p:txBody>
          <a:bodyPr/>
          <a:lstStyle/>
          <a:p>
            <a:fld id="{8B287E72-7AC0-4344-8506-445E8D156DC6}" type="datetimeFigureOut">
              <a:rPr lang="en-US" smtClean="0"/>
              <a:t>3/2/23</a:t>
            </a:fld>
            <a:endParaRPr lang="en-US"/>
          </a:p>
        </p:txBody>
      </p:sp>
      <p:sp>
        <p:nvSpPr>
          <p:cNvPr id="5" name="Footer Placeholder 4">
            <a:extLst>
              <a:ext uri="{FF2B5EF4-FFF2-40B4-BE49-F238E27FC236}">
                <a16:creationId xmlns:a16="http://schemas.microsoft.com/office/drawing/2014/main" id="{AC600123-E1B4-93CB-3CE9-AE606F161A9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5387D81-0613-AC2D-F2F8-31C095004A2F}"/>
              </a:ext>
            </a:extLst>
          </p:cNvPr>
          <p:cNvSpPr>
            <a:spLocks noGrp="1"/>
          </p:cNvSpPr>
          <p:nvPr>
            <p:ph type="sldNum" sz="quarter" idx="12"/>
          </p:nvPr>
        </p:nvSpPr>
        <p:spPr/>
        <p:txBody>
          <a:bodyPr/>
          <a:lstStyle/>
          <a:p>
            <a:fld id="{3183478C-F46F-3D4A-A3DD-00E76ACCA781}" type="slidenum">
              <a:rPr lang="en-US" smtClean="0"/>
              <a:t>‹#›</a:t>
            </a:fld>
            <a:endParaRPr lang="en-US"/>
          </a:p>
        </p:txBody>
      </p:sp>
    </p:spTree>
    <p:extLst>
      <p:ext uri="{BB962C8B-B14F-4D97-AF65-F5344CB8AC3E}">
        <p14:creationId xmlns:p14="http://schemas.microsoft.com/office/powerpoint/2010/main" val="21431613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2F89F53-A34E-41EB-873E-D384BC60249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0D9C4C8-F7E6-1C85-0D0A-193D33124A5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FC4A3E5-DC65-D184-BCD4-9962AF6125EA}"/>
              </a:ext>
            </a:extLst>
          </p:cNvPr>
          <p:cNvSpPr>
            <a:spLocks noGrp="1"/>
          </p:cNvSpPr>
          <p:nvPr>
            <p:ph type="dt" sz="half" idx="10"/>
          </p:nvPr>
        </p:nvSpPr>
        <p:spPr/>
        <p:txBody>
          <a:bodyPr/>
          <a:lstStyle/>
          <a:p>
            <a:fld id="{8B287E72-7AC0-4344-8506-445E8D156DC6}" type="datetimeFigureOut">
              <a:rPr lang="en-US" smtClean="0"/>
              <a:t>3/2/23</a:t>
            </a:fld>
            <a:endParaRPr lang="en-US"/>
          </a:p>
        </p:txBody>
      </p:sp>
      <p:sp>
        <p:nvSpPr>
          <p:cNvPr id="5" name="Footer Placeholder 4">
            <a:extLst>
              <a:ext uri="{FF2B5EF4-FFF2-40B4-BE49-F238E27FC236}">
                <a16:creationId xmlns:a16="http://schemas.microsoft.com/office/drawing/2014/main" id="{48690AA1-A560-E06F-43BD-E42077ABED6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CAC259F-BC84-7F65-597B-9CCD5FACD8A1}"/>
              </a:ext>
            </a:extLst>
          </p:cNvPr>
          <p:cNvSpPr>
            <a:spLocks noGrp="1"/>
          </p:cNvSpPr>
          <p:nvPr>
            <p:ph type="sldNum" sz="quarter" idx="12"/>
          </p:nvPr>
        </p:nvSpPr>
        <p:spPr/>
        <p:txBody>
          <a:bodyPr/>
          <a:lstStyle/>
          <a:p>
            <a:fld id="{3183478C-F46F-3D4A-A3DD-00E76ACCA781}" type="slidenum">
              <a:rPr lang="en-US" smtClean="0"/>
              <a:t>‹#›</a:t>
            </a:fld>
            <a:endParaRPr lang="en-US"/>
          </a:p>
        </p:txBody>
      </p:sp>
    </p:spTree>
    <p:extLst>
      <p:ext uri="{BB962C8B-B14F-4D97-AF65-F5344CB8AC3E}">
        <p14:creationId xmlns:p14="http://schemas.microsoft.com/office/powerpoint/2010/main" val="10387108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F23943-A1F8-1884-B6D4-5262345A0A3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763C1F5-5843-6362-2B69-4CBCA42A2C4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68FCBFF-14F6-731F-1E45-DBD38335E6D3}"/>
              </a:ext>
            </a:extLst>
          </p:cNvPr>
          <p:cNvSpPr>
            <a:spLocks noGrp="1"/>
          </p:cNvSpPr>
          <p:nvPr>
            <p:ph type="dt" sz="half" idx="10"/>
          </p:nvPr>
        </p:nvSpPr>
        <p:spPr/>
        <p:txBody>
          <a:bodyPr/>
          <a:lstStyle/>
          <a:p>
            <a:fld id="{8B287E72-7AC0-4344-8506-445E8D156DC6}" type="datetimeFigureOut">
              <a:rPr lang="en-US" smtClean="0"/>
              <a:t>3/2/23</a:t>
            </a:fld>
            <a:endParaRPr lang="en-US"/>
          </a:p>
        </p:txBody>
      </p:sp>
      <p:sp>
        <p:nvSpPr>
          <p:cNvPr id="5" name="Footer Placeholder 4">
            <a:extLst>
              <a:ext uri="{FF2B5EF4-FFF2-40B4-BE49-F238E27FC236}">
                <a16:creationId xmlns:a16="http://schemas.microsoft.com/office/drawing/2014/main" id="{387A95A4-4BF6-E1CF-BD64-70543338263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8003399-A440-2045-E3D2-51A34E2D44F9}"/>
              </a:ext>
            </a:extLst>
          </p:cNvPr>
          <p:cNvSpPr>
            <a:spLocks noGrp="1"/>
          </p:cNvSpPr>
          <p:nvPr>
            <p:ph type="sldNum" sz="quarter" idx="12"/>
          </p:nvPr>
        </p:nvSpPr>
        <p:spPr/>
        <p:txBody>
          <a:bodyPr/>
          <a:lstStyle/>
          <a:p>
            <a:fld id="{3183478C-F46F-3D4A-A3DD-00E76ACCA781}" type="slidenum">
              <a:rPr lang="en-US" smtClean="0"/>
              <a:t>‹#›</a:t>
            </a:fld>
            <a:endParaRPr lang="en-US"/>
          </a:p>
        </p:txBody>
      </p:sp>
    </p:spTree>
    <p:extLst>
      <p:ext uri="{BB962C8B-B14F-4D97-AF65-F5344CB8AC3E}">
        <p14:creationId xmlns:p14="http://schemas.microsoft.com/office/powerpoint/2010/main" val="2226217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00D1F2-E93F-2432-8460-06B07111ECD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375501D-C5AF-3B14-0309-EDC10AF554D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3495094-7378-0418-9F62-3D059E90216C}"/>
              </a:ext>
            </a:extLst>
          </p:cNvPr>
          <p:cNvSpPr>
            <a:spLocks noGrp="1"/>
          </p:cNvSpPr>
          <p:nvPr>
            <p:ph type="dt" sz="half" idx="10"/>
          </p:nvPr>
        </p:nvSpPr>
        <p:spPr/>
        <p:txBody>
          <a:bodyPr/>
          <a:lstStyle/>
          <a:p>
            <a:fld id="{8B287E72-7AC0-4344-8506-445E8D156DC6}" type="datetimeFigureOut">
              <a:rPr lang="en-US" smtClean="0"/>
              <a:t>3/2/23</a:t>
            </a:fld>
            <a:endParaRPr lang="en-US"/>
          </a:p>
        </p:txBody>
      </p:sp>
      <p:sp>
        <p:nvSpPr>
          <p:cNvPr id="5" name="Footer Placeholder 4">
            <a:extLst>
              <a:ext uri="{FF2B5EF4-FFF2-40B4-BE49-F238E27FC236}">
                <a16:creationId xmlns:a16="http://schemas.microsoft.com/office/drawing/2014/main" id="{AEEAE70D-837E-096C-98CC-8483B33DE3B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4ED51F0-9CDA-D165-B50E-6C343A467E3B}"/>
              </a:ext>
            </a:extLst>
          </p:cNvPr>
          <p:cNvSpPr>
            <a:spLocks noGrp="1"/>
          </p:cNvSpPr>
          <p:nvPr>
            <p:ph type="sldNum" sz="quarter" idx="12"/>
          </p:nvPr>
        </p:nvSpPr>
        <p:spPr/>
        <p:txBody>
          <a:bodyPr/>
          <a:lstStyle/>
          <a:p>
            <a:fld id="{3183478C-F46F-3D4A-A3DD-00E76ACCA781}" type="slidenum">
              <a:rPr lang="en-US" smtClean="0"/>
              <a:t>‹#›</a:t>
            </a:fld>
            <a:endParaRPr lang="en-US"/>
          </a:p>
        </p:txBody>
      </p:sp>
    </p:spTree>
    <p:extLst>
      <p:ext uri="{BB962C8B-B14F-4D97-AF65-F5344CB8AC3E}">
        <p14:creationId xmlns:p14="http://schemas.microsoft.com/office/powerpoint/2010/main" val="11876977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7A3049-360F-41DF-EB2F-2E2C6173B6E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EF97D15-BB91-3C42-827D-CDC87FF2D95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E59C48E-94E8-11DD-5364-6256E557390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3E76609-D413-A10F-E894-0BE4505E2BA7}"/>
              </a:ext>
            </a:extLst>
          </p:cNvPr>
          <p:cNvSpPr>
            <a:spLocks noGrp="1"/>
          </p:cNvSpPr>
          <p:nvPr>
            <p:ph type="dt" sz="half" idx="10"/>
          </p:nvPr>
        </p:nvSpPr>
        <p:spPr/>
        <p:txBody>
          <a:bodyPr/>
          <a:lstStyle/>
          <a:p>
            <a:fld id="{8B287E72-7AC0-4344-8506-445E8D156DC6}" type="datetimeFigureOut">
              <a:rPr lang="en-US" smtClean="0"/>
              <a:t>3/2/23</a:t>
            </a:fld>
            <a:endParaRPr lang="en-US"/>
          </a:p>
        </p:txBody>
      </p:sp>
      <p:sp>
        <p:nvSpPr>
          <p:cNvPr id="6" name="Footer Placeholder 5">
            <a:extLst>
              <a:ext uri="{FF2B5EF4-FFF2-40B4-BE49-F238E27FC236}">
                <a16:creationId xmlns:a16="http://schemas.microsoft.com/office/drawing/2014/main" id="{8BE964F8-65C6-0B43-D951-DCAF071A277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EF0EB13-DC92-C0C9-1E70-447D7B26BC79}"/>
              </a:ext>
            </a:extLst>
          </p:cNvPr>
          <p:cNvSpPr>
            <a:spLocks noGrp="1"/>
          </p:cNvSpPr>
          <p:nvPr>
            <p:ph type="sldNum" sz="quarter" idx="12"/>
          </p:nvPr>
        </p:nvSpPr>
        <p:spPr/>
        <p:txBody>
          <a:bodyPr/>
          <a:lstStyle/>
          <a:p>
            <a:fld id="{3183478C-F46F-3D4A-A3DD-00E76ACCA781}" type="slidenum">
              <a:rPr lang="en-US" smtClean="0"/>
              <a:t>‹#›</a:t>
            </a:fld>
            <a:endParaRPr lang="en-US"/>
          </a:p>
        </p:txBody>
      </p:sp>
    </p:spTree>
    <p:extLst>
      <p:ext uri="{BB962C8B-B14F-4D97-AF65-F5344CB8AC3E}">
        <p14:creationId xmlns:p14="http://schemas.microsoft.com/office/powerpoint/2010/main" val="8694510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7FF93C-2B08-C181-7C38-5BFA45D6D95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CBE783E-F31A-E066-EC6E-DF51D41A180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297D37D-100E-8E73-5FE2-60654D82FCA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E356124-B4F2-61A8-D860-0232CC82653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C2626A7-F3FE-5F8A-27FF-9E7D33FC449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25960EA-31C7-6843-74EB-8D8FBE60DD68}"/>
              </a:ext>
            </a:extLst>
          </p:cNvPr>
          <p:cNvSpPr>
            <a:spLocks noGrp="1"/>
          </p:cNvSpPr>
          <p:nvPr>
            <p:ph type="dt" sz="half" idx="10"/>
          </p:nvPr>
        </p:nvSpPr>
        <p:spPr/>
        <p:txBody>
          <a:bodyPr/>
          <a:lstStyle/>
          <a:p>
            <a:fld id="{8B287E72-7AC0-4344-8506-445E8D156DC6}" type="datetimeFigureOut">
              <a:rPr lang="en-US" smtClean="0"/>
              <a:t>3/2/23</a:t>
            </a:fld>
            <a:endParaRPr lang="en-US"/>
          </a:p>
        </p:txBody>
      </p:sp>
      <p:sp>
        <p:nvSpPr>
          <p:cNvPr id="8" name="Footer Placeholder 7">
            <a:extLst>
              <a:ext uri="{FF2B5EF4-FFF2-40B4-BE49-F238E27FC236}">
                <a16:creationId xmlns:a16="http://schemas.microsoft.com/office/drawing/2014/main" id="{FBBE36E3-35F4-6960-76EA-2F12EA2BE39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3F793A2-7AB9-090B-F53B-E286D59669D5}"/>
              </a:ext>
            </a:extLst>
          </p:cNvPr>
          <p:cNvSpPr>
            <a:spLocks noGrp="1"/>
          </p:cNvSpPr>
          <p:nvPr>
            <p:ph type="sldNum" sz="quarter" idx="12"/>
          </p:nvPr>
        </p:nvSpPr>
        <p:spPr/>
        <p:txBody>
          <a:bodyPr/>
          <a:lstStyle/>
          <a:p>
            <a:fld id="{3183478C-F46F-3D4A-A3DD-00E76ACCA781}" type="slidenum">
              <a:rPr lang="en-US" smtClean="0"/>
              <a:t>‹#›</a:t>
            </a:fld>
            <a:endParaRPr lang="en-US"/>
          </a:p>
        </p:txBody>
      </p:sp>
    </p:spTree>
    <p:extLst>
      <p:ext uri="{BB962C8B-B14F-4D97-AF65-F5344CB8AC3E}">
        <p14:creationId xmlns:p14="http://schemas.microsoft.com/office/powerpoint/2010/main" val="10140909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F4EFDF-B751-C27E-045D-328212E88E0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8B0EFC8-D5C2-5E3F-BAF2-D7CDA6087051}"/>
              </a:ext>
            </a:extLst>
          </p:cNvPr>
          <p:cNvSpPr>
            <a:spLocks noGrp="1"/>
          </p:cNvSpPr>
          <p:nvPr>
            <p:ph type="dt" sz="half" idx="10"/>
          </p:nvPr>
        </p:nvSpPr>
        <p:spPr/>
        <p:txBody>
          <a:bodyPr/>
          <a:lstStyle/>
          <a:p>
            <a:fld id="{8B287E72-7AC0-4344-8506-445E8D156DC6}" type="datetimeFigureOut">
              <a:rPr lang="en-US" smtClean="0"/>
              <a:t>3/2/23</a:t>
            </a:fld>
            <a:endParaRPr lang="en-US"/>
          </a:p>
        </p:txBody>
      </p:sp>
      <p:sp>
        <p:nvSpPr>
          <p:cNvPr id="4" name="Footer Placeholder 3">
            <a:extLst>
              <a:ext uri="{FF2B5EF4-FFF2-40B4-BE49-F238E27FC236}">
                <a16:creationId xmlns:a16="http://schemas.microsoft.com/office/drawing/2014/main" id="{01FAD91D-C88B-28D6-B33B-12F23F11A4B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6083B0F-7237-4A5E-2B5E-2C4EB07BD6BD}"/>
              </a:ext>
            </a:extLst>
          </p:cNvPr>
          <p:cNvSpPr>
            <a:spLocks noGrp="1"/>
          </p:cNvSpPr>
          <p:nvPr>
            <p:ph type="sldNum" sz="quarter" idx="12"/>
          </p:nvPr>
        </p:nvSpPr>
        <p:spPr/>
        <p:txBody>
          <a:bodyPr/>
          <a:lstStyle/>
          <a:p>
            <a:fld id="{3183478C-F46F-3D4A-A3DD-00E76ACCA781}" type="slidenum">
              <a:rPr lang="en-US" smtClean="0"/>
              <a:t>‹#›</a:t>
            </a:fld>
            <a:endParaRPr lang="en-US"/>
          </a:p>
        </p:txBody>
      </p:sp>
    </p:spTree>
    <p:extLst>
      <p:ext uri="{BB962C8B-B14F-4D97-AF65-F5344CB8AC3E}">
        <p14:creationId xmlns:p14="http://schemas.microsoft.com/office/powerpoint/2010/main" val="874703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D7C33D0-4593-9055-96E4-D52C132E1C2E}"/>
              </a:ext>
            </a:extLst>
          </p:cNvPr>
          <p:cNvSpPr>
            <a:spLocks noGrp="1"/>
          </p:cNvSpPr>
          <p:nvPr>
            <p:ph type="dt" sz="half" idx="10"/>
          </p:nvPr>
        </p:nvSpPr>
        <p:spPr/>
        <p:txBody>
          <a:bodyPr/>
          <a:lstStyle/>
          <a:p>
            <a:fld id="{8B287E72-7AC0-4344-8506-445E8D156DC6}" type="datetimeFigureOut">
              <a:rPr lang="en-US" smtClean="0"/>
              <a:t>3/2/23</a:t>
            </a:fld>
            <a:endParaRPr lang="en-US"/>
          </a:p>
        </p:txBody>
      </p:sp>
      <p:sp>
        <p:nvSpPr>
          <p:cNvPr id="3" name="Footer Placeholder 2">
            <a:extLst>
              <a:ext uri="{FF2B5EF4-FFF2-40B4-BE49-F238E27FC236}">
                <a16:creationId xmlns:a16="http://schemas.microsoft.com/office/drawing/2014/main" id="{5643A6D5-599D-5849-3A24-8D3C0013708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957854A-E3FA-A616-5F5A-D216A622DEEC}"/>
              </a:ext>
            </a:extLst>
          </p:cNvPr>
          <p:cNvSpPr>
            <a:spLocks noGrp="1"/>
          </p:cNvSpPr>
          <p:nvPr>
            <p:ph type="sldNum" sz="quarter" idx="12"/>
          </p:nvPr>
        </p:nvSpPr>
        <p:spPr/>
        <p:txBody>
          <a:bodyPr/>
          <a:lstStyle/>
          <a:p>
            <a:fld id="{3183478C-F46F-3D4A-A3DD-00E76ACCA781}" type="slidenum">
              <a:rPr lang="en-US" smtClean="0"/>
              <a:t>‹#›</a:t>
            </a:fld>
            <a:endParaRPr lang="en-US"/>
          </a:p>
        </p:txBody>
      </p:sp>
    </p:spTree>
    <p:extLst>
      <p:ext uri="{BB962C8B-B14F-4D97-AF65-F5344CB8AC3E}">
        <p14:creationId xmlns:p14="http://schemas.microsoft.com/office/powerpoint/2010/main" val="32165832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B9CF06-74C7-9DAD-A692-7988655CB64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56B39FD-0B9D-214B-38FA-9F1A2FA0B59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ECF9790-0870-ADE7-118F-C6CA1A175E0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78EB506-44F8-4B8E-D7A9-53AA7AD9B441}"/>
              </a:ext>
            </a:extLst>
          </p:cNvPr>
          <p:cNvSpPr>
            <a:spLocks noGrp="1"/>
          </p:cNvSpPr>
          <p:nvPr>
            <p:ph type="dt" sz="half" idx="10"/>
          </p:nvPr>
        </p:nvSpPr>
        <p:spPr/>
        <p:txBody>
          <a:bodyPr/>
          <a:lstStyle/>
          <a:p>
            <a:fld id="{8B287E72-7AC0-4344-8506-445E8D156DC6}" type="datetimeFigureOut">
              <a:rPr lang="en-US" smtClean="0"/>
              <a:t>3/2/23</a:t>
            </a:fld>
            <a:endParaRPr lang="en-US"/>
          </a:p>
        </p:txBody>
      </p:sp>
      <p:sp>
        <p:nvSpPr>
          <p:cNvPr id="6" name="Footer Placeholder 5">
            <a:extLst>
              <a:ext uri="{FF2B5EF4-FFF2-40B4-BE49-F238E27FC236}">
                <a16:creationId xmlns:a16="http://schemas.microsoft.com/office/drawing/2014/main" id="{1200F143-58B4-9602-DA23-3F805E0B1BA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3FC675D-3F3E-7207-467D-2A5F85E37131}"/>
              </a:ext>
            </a:extLst>
          </p:cNvPr>
          <p:cNvSpPr>
            <a:spLocks noGrp="1"/>
          </p:cNvSpPr>
          <p:nvPr>
            <p:ph type="sldNum" sz="quarter" idx="12"/>
          </p:nvPr>
        </p:nvSpPr>
        <p:spPr/>
        <p:txBody>
          <a:bodyPr/>
          <a:lstStyle/>
          <a:p>
            <a:fld id="{3183478C-F46F-3D4A-A3DD-00E76ACCA781}" type="slidenum">
              <a:rPr lang="en-US" smtClean="0"/>
              <a:t>‹#›</a:t>
            </a:fld>
            <a:endParaRPr lang="en-US"/>
          </a:p>
        </p:txBody>
      </p:sp>
    </p:spTree>
    <p:extLst>
      <p:ext uri="{BB962C8B-B14F-4D97-AF65-F5344CB8AC3E}">
        <p14:creationId xmlns:p14="http://schemas.microsoft.com/office/powerpoint/2010/main" val="31713317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698595-5645-9476-BC62-B4EBF09737E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7BED572-D8B5-E40C-4B09-9AC56AFA649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BD42FE9-4C8B-EEF1-B9A0-A5ED8D3BEE5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2E826F3-4750-1BB4-12BC-C6F2414C17E0}"/>
              </a:ext>
            </a:extLst>
          </p:cNvPr>
          <p:cNvSpPr>
            <a:spLocks noGrp="1"/>
          </p:cNvSpPr>
          <p:nvPr>
            <p:ph type="dt" sz="half" idx="10"/>
          </p:nvPr>
        </p:nvSpPr>
        <p:spPr/>
        <p:txBody>
          <a:bodyPr/>
          <a:lstStyle/>
          <a:p>
            <a:fld id="{8B287E72-7AC0-4344-8506-445E8D156DC6}" type="datetimeFigureOut">
              <a:rPr lang="en-US" smtClean="0"/>
              <a:t>3/2/23</a:t>
            </a:fld>
            <a:endParaRPr lang="en-US"/>
          </a:p>
        </p:txBody>
      </p:sp>
      <p:sp>
        <p:nvSpPr>
          <p:cNvPr id="6" name="Footer Placeholder 5">
            <a:extLst>
              <a:ext uri="{FF2B5EF4-FFF2-40B4-BE49-F238E27FC236}">
                <a16:creationId xmlns:a16="http://schemas.microsoft.com/office/drawing/2014/main" id="{FEB47F02-10CF-8C0C-EEBB-6E5B713B04C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191DEC4-74EA-559A-91B9-69EEC829F6BC}"/>
              </a:ext>
            </a:extLst>
          </p:cNvPr>
          <p:cNvSpPr>
            <a:spLocks noGrp="1"/>
          </p:cNvSpPr>
          <p:nvPr>
            <p:ph type="sldNum" sz="quarter" idx="12"/>
          </p:nvPr>
        </p:nvSpPr>
        <p:spPr/>
        <p:txBody>
          <a:bodyPr/>
          <a:lstStyle/>
          <a:p>
            <a:fld id="{3183478C-F46F-3D4A-A3DD-00E76ACCA781}" type="slidenum">
              <a:rPr lang="en-US" smtClean="0"/>
              <a:t>‹#›</a:t>
            </a:fld>
            <a:endParaRPr lang="en-US"/>
          </a:p>
        </p:txBody>
      </p:sp>
    </p:spTree>
    <p:extLst>
      <p:ext uri="{BB962C8B-B14F-4D97-AF65-F5344CB8AC3E}">
        <p14:creationId xmlns:p14="http://schemas.microsoft.com/office/powerpoint/2010/main" val="23777403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F663090-C36A-BF20-64D1-5893B1F709B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D98AF0B-65AC-80A3-F3B4-F167234AAC4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7EF5372-DB1F-DB68-0BD5-EBE9E6DCDC0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B287E72-7AC0-4344-8506-445E8D156DC6}" type="datetimeFigureOut">
              <a:rPr lang="en-US" smtClean="0"/>
              <a:t>3/2/23</a:t>
            </a:fld>
            <a:endParaRPr lang="en-US"/>
          </a:p>
        </p:txBody>
      </p:sp>
      <p:sp>
        <p:nvSpPr>
          <p:cNvPr id="5" name="Footer Placeholder 4">
            <a:extLst>
              <a:ext uri="{FF2B5EF4-FFF2-40B4-BE49-F238E27FC236}">
                <a16:creationId xmlns:a16="http://schemas.microsoft.com/office/drawing/2014/main" id="{CA73DEAA-2C77-8733-4B12-1F9E1DD6251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D2B813B-FB64-EC12-A5F0-40FF8D0095E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183478C-F46F-3D4A-A3DD-00E76ACCA781}" type="slidenum">
              <a:rPr lang="en-US" smtClean="0"/>
              <a:t>‹#›</a:t>
            </a:fld>
            <a:endParaRPr lang="en-US"/>
          </a:p>
        </p:txBody>
      </p:sp>
    </p:spTree>
    <p:extLst>
      <p:ext uri="{BB962C8B-B14F-4D97-AF65-F5344CB8AC3E}">
        <p14:creationId xmlns:p14="http://schemas.microsoft.com/office/powerpoint/2010/main" val="389800225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5.png"/><Relationship Id="rId3" Type="http://schemas.openxmlformats.org/officeDocument/2006/relationships/image" Target="../media/image15.png"/><Relationship Id="rId7" Type="http://schemas.openxmlformats.org/officeDocument/2006/relationships/image" Target="../media/image19.png"/><Relationship Id="rId12"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8.png"/><Relationship Id="rId11" Type="http://schemas.openxmlformats.org/officeDocument/2006/relationships/image" Target="../media/image23.png"/><Relationship Id="rId5" Type="http://schemas.openxmlformats.org/officeDocument/2006/relationships/image" Target="../media/image17.png"/><Relationship Id="rId10" Type="http://schemas.openxmlformats.org/officeDocument/2006/relationships/image" Target="../media/image22.png"/><Relationship Id="rId4" Type="http://schemas.openxmlformats.org/officeDocument/2006/relationships/image" Target="../media/image16.png"/><Relationship Id="rId9" Type="http://schemas.openxmlformats.org/officeDocument/2006/relationships/image" Target="../media/image21.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35.png"/></Relationships>
</file>

<file path=ppt/slides/_rels/slide1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image" Target="../media/image39.png"/></Relationships>
</file>

<file path=ppt/slides/_rels/slide1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44.jpeg"/><Relationship Id="rId4" Type="http://schemas.openxmlformats.org/officeDocument/2006/relationships/image" Target="../media/image43.png"/></Relationships>
</file>

<file path=ppt/slides/_rels/slide2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2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52.png"/><Relationship Id="rId4" Type="http://schemas.openxmlformats.org/officeDocument/2006/relationships/image" Target="../media/image51.png"/></Relationships>
</file>

<file path=ppt/slides/_rels/slide2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54.png"/><Relationship Id="rId7" Type="http://schemas.openxmlformats.org/officeDocument/2006/relationships/image" Target="../media/image58.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27.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63.png"/></Relationships>
</file>

<file path=ppt/slides/_rels/slide3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66.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hyperlink" Target="https://www.atsjournals.org/doi/epdf/10.1164/rccm.202205-0951OC?role=tab" TargetMode="External"/><Relationship Id="rId7" Type="http://schemas.openxmlformats.org/officeDocument/2006/relationships/image" Target="../media/image67.jp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hyperlink" Target="https://www.atsjournals.org/doi/10.1513/AnnalsATS.201808-564PS" TargetMode="External"/><Relationship Id="rId5" Type="http://schemas.openxmlformats.org/officeDocument/2006/relationships/hyperlink" Target="https://jamanetwork.com/journals/jama/fullarticle/2732940" TargetMode="External"/><Relationship Id="rId4" Type="http://schemas.openxmlformats.org/officeDocument/2006/relationships/hyperlink" Target="https://www.bmj.com/content/362/bmj.k601" TargetMode="Externa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jpe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F4D400-619F-2487-5814-63ACAC212420}"/>
              </a:ext>
            </a:extLst>
          </p:cNvPr>
          <p:cNvSpPr>
            <a:spLocks noGrp="1"/>
          </p:cNvSpPr>
          <p:nvPr>
            <p:ph type="ctrTitle"/>
          </p:nvPr>
        </p:nvSpPr>
        <p:spPr>
          <a:xfrm>
            <a:off x="7464614" y="1783959"/>
            <a:ext cx="4087306" cy="2889114"/>
          </a:xfrm>
        </p:spPr>
        <p:txBody>
          <a:bodyPr anchor="b">
            <a:normAutofit/>
          </a:bodyPr>
          <a:lstStyle/>
          <a:p>
            <a:pPr algn="l"/>
            <a:r>
              <a:rPr lang="en-US" sz="5400">
                <a:effectLst/>
                <a:latin typeface="Calibri" panose="020F0502020204030204" pitchFamily="34" charset="0"/>
                <a:ea typeface="Calibri" panose="020F0502020204030204" pitchFamily="34" charset="0"/>
                <a:cs typeface="Times New Roman" panose="02020603050405020304" pitchFamily="18" charset="0"/>
              </a:rPr>
              <a:t>The Other M.R.</a:t>
            </a:r>
            <a:endParaRPr lang="en-US" sz="5400"/>
          </a:p>
        </p:txBody>
      </p:sp>
      <p:sp>
        <p:nvSpPr>
          <p:cNvPr id="3" name="Subtitle 2">
            <a:extLst>
              <a:ext uri="{FF2B5EF4-FFF2-40B4-BE49-F238E27FC236}">
                <a16:creationId xmlns:a16="http://schemas.microsoft.com/office/drawing/2014/main" id="{4FBC42DE-B63B-9426-3113-6A13E6603E34}"/>
              </a:ext>
            </a:extLst>
          </p:cNvPr>
          <p:cNvSpPr>
            <a:spLocks noGrp="1"/>
          </p:cNvSpPr>
          <p:nvPr>
            <p:ph type="subTitle" idx="1"/>
          </p:nvPr>
        </p:nvSpPr>
        <p:spPr>
          <a:xfrm>
            <a:off x="7464612" y="4750893"/>
            <a:ext cx="4087305" cy="1147863"/>
          </a:xfrm>
        </p:spPr>
        <p:txBody>
          <a:bodyPr anchor="t">
            <a:normAutofit/>
          </a:bodyPr>
          <a:lstStyle/>
          <a:p>
            <a:pPr marL="0" marR="0" algn="l">
              <a:spcBef>
                <a:spcPts val="0"/>
              </a:spcBef>
              <a:spcAft>
                <a:spcPts val="600"/>
              </a:spcAft>
            </a:pPr>
            <a:r>
              <a:rPr lang="en-US" sz="1400">
                <a:effectLst/>
                <a:latin typeface="Calibri" panose="020F0502020204030204" pitchFamily="34" charset="0"/>
                <a:ea typeface="Calibri" panose="020F0502020204030204" pitchFamily="34" charset="0"/>
                <a:cs typeface="Times New Roman" panose="02020603050405020304" pitchFamily="18" charset="0"/>
              </a:rPr>
              <a:t>GERD, Asthma and, Study Designs</a:t>
            </a:r>
          </a:p>
          <a:p>
            <a:pPr marL="0" marR="0" algn="l">
              <a:spcBef>
                <a:spcPts val="0"/>
              </a:spcBef>
              <a:spcAft>
                <a:spcPts val="600"/>
              </a:spcAft>
            </a:pPr>
            <a:endParaRPr lang="en-US" sz="1400">
              <a:latin typeface="Calibri" panose="020F0502020204030204" pitchFamily="34" charset="0"/>
              <a:ea typeface="Times New Roman" panose="02020603050405020304" pitchFamily="18" charset="0"/>
              <a:cs typeface="Times New Roman" panose="02020603050405020304" pitchFamily="18" charset="0"/>
            </a:endParaRPr>
          </a:p>
          <a:p>
            <a:pPr marL="0" marR="0" algn="l">
              <a:spcBef>
                <a:spcPts val="0"/>
              </a:spcBef>
              <a:spcAft>
                <a:spcPts val="600"/>
              </a:spcAft>
            </a:pPr>
            <a:r>
              <a:rPr lang="en-US" sz="1400">
                <a:effectLst/>
                <a:latin typeface="Calibri" panose="020F0502020204030204" pitchFamily="34" charset="0"/>
                <a:ea typeface="Times New Roman" panose="02020603050405020304" pitchFamily="18" charset="0"/>
                <a:cs typeface="Times New Roman" panose="02020603050405020304" pitchFamily="18" charset="0"/>
              </a:rPr>
              <a:t>Brian Locke MD</a:t>
            </a:r>
          </a:p>
          <a:p>
            <a:pPr marL="0" marR="0" algn="l">
              <a:spcBef>
                <a:spcPts val="0"/>
              </a:spcBef>
              <a:spcAft>
                <a:spcPts val="600"/>
              </a:spcAft>
            </a:pPr>
            <a:r>
              <a:rPr lang="en-US" sz="1400">
                <a:latin typeface="Calibri" panose="020F0502020204030204" pitchFamily="34" charset="0"/>
                <a:ea typeface="Times New Roman" panose="02020603050405020304" pitchFamily="18" charset="0"/>
                <a:cs typeface="Times New Roman" panose="02020603050405020304" pitchFamily="18" charset="0"/>
              </a:rPr>
              <a:t>PCCM Fellow, MSCI student, T32... person</a:t>
            </a:r>
            <a:endParaRPr lang="en-US" sz="1400">
              <a:effectLst/>
              <a:latin typeface="Calibri" panose="020F0502020204030204" pitchFamily="34" charset="0"/>
              <a:ea typeface="Times New Roman" panose="02020603050405020304" pitchFamily="18" charset="0"/>
            </a:endParaRPr>
          </a:p>
        </p:txBody>
      </p:sp>
      <p:sp>
        <p:nvSpPr>
          <p:cNvPr id="2055" name="Freeform: Shape 2054">
            <a:extLst>
              <a:ext uri="{FF2B5EF4-FFF2-40B4-BE49-F238E27FC236}">
                <a16:creationId xmlns:a16="http://schemas.microsoft.com/office/drawing/2014/main" id="{E49CC64F-7275-4E33-961B-0C5CDC4398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1" y="0"/>
            <a:ext cx="7188051" cy="6858000"/>
          </a:xfrm>
          <a:custGeom>
            <a:avLst/>
            <a:gdLst>
              <a:gd name="connsiteX0" fmla="*/ 7188051 w 7188051"/>
              <a:gd name="connsiteY0" fmla="*/ 6858000 h 6858000"/>
              <a:gd name="connsiteX1" fmla="*/ 108694 w 7188051"/>
              <a:gd name="connsiteY1" fmla="*/ 6858000 h 6858000"/>
              <a:gd name="connsiteX2" fmla="*/ 79127 w 7188051"/>
              <a:gd name="connsiteY2" fmla="*/ 6681235 h 6858000"/>
              <a:gd name="connsiteX3" fmla="*/ 0 w 7188051"/>
              <a:gd name="connsiteY3" fmla="*/ 5565888 h 6858000"/>
              <a:gd name="connsiteX4" fmla="*/ 2190696 w 7188051"/>
              <a:gd name="connsiteY4" fmla="*/ 145339 h 6858000"/>
              <a:gd name="connsiteX5" fmla="*/ 2339431 w 7188051"/>
              <a:gd name="connsiteY5" fmla="*/ 0 h 6858000"/>
              <a:gd name="connsiteX6" fmla="*/ 7188051 w 7188051"/>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88051" h="6858000">
                <a:moveTo>
                  <a:pt x="7188051" y="6858000"/>
                </a:moveTo>
                <a:lnTo>
                  <a:pt x="108694" y="6858000"/>
                </a:lnTo>
                <a:lnTo>
                  <a:pt x="79127" y="6681235"/>
                </a:lnTo>
                <a:cubicBezTo>
                  <a:pt x="26981" y="6316967"/>
                  <a:pt x="0" y="5944579"/>
                  <a:pt x="0" y="5565888"/>
                </a:cubicBezTo>
                <a:cubicBezTo>
                  <a:pt x="0" y="3459953"/>
                  <a:pt x="834428" y="1548908"/>
                  <a:pt x="2190696" y="145339"/>
                </a:cubicBezTo>
                <a:lnTo>
                  <a:pt x="2339431" y="0"/>
                </a:lnTo>
                <a:lnTo>
                  <a:pt x="7188051"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050" name="Picture 2" descr="Mendel, a Paradigmatic Scientist | OpenMind">
            <a:extLst>
              <a:ext uri="{FF2B5EF4-FFF2-40B4-BE49-F238E27FC236}">
                <a16:creationId xmlns:a16="http://schemas.microsoft.com/office/drawing/2014/main" id="{59052F71-CDC9-69C7-2C12-F56C3BBBBE9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3089" r="-1" b="10802"/>
          <a:stretch/>
        </p:blipFill>
        <p:spPr bwMode="auto">
          <a:xfrm>
            <a:off x="1" y="10"/>
            <a:ext cx="7028495" cy="6857990"/>
          </a:xfrm>
          <a:custGeom>
            <a:avLst/>
            <a:gdLst/>
            <a:ahLst/>
            <a:cxnLst/>
            <a:rect l="l" t="t" r="r" b="b"/>
            <a:pathLst>
              <a:path w="7028495" h="685800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54223414"/>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827D399-0411-2CF9-5EE7-E75149D9B988}"/>
              </a:ext>
            </a:extLst>
          </p:cNvPr>
          <p:cNvPicPr>
            <a:picLocks noChangeAspect="1"/>
          </p:cNvPicPr>
          <p:nvPr/>
        </p:nvPicPr>
        <p:blipFill>
          <a:blip r:embed="rId3"/>
          <a:stretch>
            <a:fillRect/>
          </a:stretch>
        </p:blipFill>
        <p:spPr>
          <a:xfrm>
            <a:off x="0" y="427059"/>
            <a:ext cx="4689872" cy="1334008"/>
          </a:xfrm>
          <a:prstGeom prst="rect">
            <a:avLst/>
          </a:prstGeom>
        </p:spPr>
      </p:pic>
      <p:pic>
        <p:nvPicPr>
          <p:cNvPr id="5" name="Picture 4">
            <a:extLst>
              <a:ext uri="{FF2B5EF4-FFF2-40B4-BE49-F238E27FC236}">
                <a16:creationId xmlns:a16="http://schemas.microsoft.com/office/drawing/2014/main" id="{488D6013-073D-BD54-AC12-06DDC5D37992}"/>
              </a:ext>
            </a:extLst>
          </p:cNvPr>
          <p:cNvPicPr>
            <a:picLocks noChangeAspect="1"/>
          </p:cNvPicPr>
          <p:nvPr/>
        </p:nvPicPr>
        <p:blipFill>
          <a:blip r:embed="rId4"/>
          <a:stretch>
            <a:fillRect/>
          </a:stretch>
        </p:blipFill>
        <p:spPr>
          <a:xfrm>
            <a:off x="125234" y="1794933"/>
            <a:ext cx="4439404" cy="1334008"/>
          </a:xfrm>
          <a:prstGeom prst="rect">
            <a:avLst/>
          </a:prstGeom>
        </p:spPr>
      </p:pic>
      <p:pic>
        <p:nvPicPr>
          <p:cNvPr id="8" name="Picture 7">
            <a:extLst>
              <a:ext uri="{FF2B5EF4-FFF2-40B4-BE49-F238E27FC236}">
                <a16:creationId xmlns:a16="http://schemas.microsoft.com/office/drawing/2014/main" id="{E0C213EC-541A-6CBD-9A41-17B88DDA1F8F}"/>
              </a:ext>
            </a:extLst>
          </p:cNvPr>
          <p:cNvPicPr>
            <a:picLocks noChangeAspect="1"/>
          </p:cNvPicPr>
          <p:nvPr/>
        </p:nvPicPr>
        <p:blipFill>
          <a:blip r:embed="rId5"/>
          <a:stretch>
            <a:fillRect/>
          </a:stretch>
        </p:blipFill>
        <p:spPr>
          <a:xfrm>
            <a:off x="295230" y="3095075"/>
            <a:ext cx="3785702" cy="3702500"/>
          </a:xfrm>
          <a:prstGeom prst="rect">
            <a:avLst/>
          </a:prstGeom>
        </p:spPr>
      </p:pic>
      <p:pic>
        <p:nvPicPr>
          <p:cNvPr id="9" name="Picture 8">
            <a:extLst>
              <a:ext uri="{FF2B5EF4-FFF2-40B4-BE49-F238E27FC236}">
                <a16:creationId xmlns:a16="http://schemas.microsoft.com/office/drawing/2014/main" id="{B7EAC5D7-D06B-4668-6BA3-E4CA33448FDE}"/>
              </a:ext>
            </a:extLst>
          </p:cNvPr>
          <p:cNvPicPr>
            <a:picLocks noChangeAspect="1"/>
          </p:cNvPicPr>
          <p:nvPr/>
        </p:nvPicPr>
        <p:blipFill>
          <a:blip r:embed="rId6"/>
          <a:stretch>
            <a:fillRect/>
          </a:stretch>
        </p:blipFill>
        <p:spPr>
          <a:xfrm>
            <a:off x="3779308" y="60425"/>
            <a:ext cx="4633383" cy="1233934"/>
          </a:xfrm>
          <a:prstGeom prst="rect">
            <a:avLst/>
          </a:prstGeom>
        </p:spPr>
      </p:pic>
      <p:pic>
        <p:nvPicPr>
          <p:cNvPr id="10" name="Picture 9">
            <a:extLst>
              <a:ext uri="{FF2B5EF4-FFF2-40B4-BE49-F238E27FC236}">
                <a16:creationId xmlns:a16="http://schemas.microsoft.com/office/drawing/2014/main" id="{96A236EF-DCA3-2B8D-2EC8-A0A20D4665A9}"/>
              </a:ext>
            </a:extLst>
          </p:cNvPr>
          <p:cNvPicPr>
            <a:picLocks noChangeAspect="1"/>
          </p:cNvPicPr>
          <p:nvPr/>
        </p:nvPicPr>
        <p:blipFill>
          <a:blip r:embed="rId7"/>
          <a:stretch>
            <a:fillRect/>
          </a:stretch>
        </p:blipFill>
        <p:spPr>
          <a:xfrm>
            <a:off x="4689872" y="1294359"/>
            <a:ext cx="3454400" cy="1104900"/>
          </a:xfrm>
          <a:prstGeom prst="rect">
            <a:avLst/>
          </a:prstGeom>
        </p:spPr>
      </p:pic>
      <p:pic>
        <p:nvPicPr>
          <p:cNvPr id="11" name="Picture 10">
            <a:extLst>
              <a:ext uri="{FF2B5EF4-FFF2-40B4-BE49-F238E27FC236}">
                <a16:creationId xmlns:a16="http://schemas.microsoft.com/office/drawing/2014/main" id="{BAAFAD04-D744-5C74-3E91-70961CD835F5}"/>
              </a:ext>
            </a:extLst>
          </p:cNvPr>
          <p:cNvPicPr>
            <a:picLocks noChangeAspect="1"/>
          </p:cNvPicPr>
          <p:nvPr/>
        </p:nvPicPr>
        <p:blipFill>
          <a:blip r:embed="rId8"/>
          <a:stretch>
            <a:fillRect/>
          </a:stretch>
        </p:blipFill>
        <p:spPr>
          <a:xfrm>
            <a:off x="4712630" y="2461937"/>
            <a:ext cx="2157149" cy="4329707"/>
          </a:xfrm>
          <a:prstGeom prst="rect">
            <a:avLst/>
          </a:prstGeom>
        </p:spPr>
      </p:pic>
      <p:pic>
        <p:nvPicPr>
          <p:cNvPr id="12" name="Picture 11">
            <a:extLst>
              <a:ext uri="{FF2B5EF4-FFF2-40B4-BE49-F238E27FC236}">
                <a16:creationId xmlns:a16="http://schemas.microsoft.com/office/drawing/2014/main" id="{BF9D836E-E2DE-1BFF-A319-DDC503C5D3BC}"/>
              </a:ext>
            </a:extLst>
          </p:cNvPr>
          <p:cNvPicPr>
            <a:picLocks noChangeAspect="1"/>
          </p:cNvPicPr>
          <p:nvPr/>
        </p:nvPicPr>
        <p:blipFill>
          <a:blip r:embed="rId9"/>
          <a:stretch>
            <a:fillRect/>
          </a:stretch>
        </p:blipFill>
        <p:spPr>
          <a:xfrm>
            <a:off x="6777567" y="6084678"/>
            <a:ext cx="3202516" cy="526062"/>
          </a:xfrm>
          <a:prstGeom prst="rect">
            <a:avLst/>
          </a:prstGeom>
        </p:spPr>
      </p:pic>
      <p:pic>
        <p:nvPicPr>
          <p:cNvPr id="13" name="Picture 12">
            <a:extLst>
              <a:ext uri="{FF2B5EF4-FFF2-40B4-BE49-F238E27FC236}">
                <a16:creationId xmlns:a16="http://schemas.microsoft.com/office/drawing/2014/main" id="{2E19D244-FAEC-71C2-F204-A6A81559336F}"/>
              </a:ext>
            </a:extLst>
          </p:cNvPr>
          <p:cNvPicPr>
            <a:picLocks noChangeAspect="1"/>
          </p:cNvPicPr>
          <p:nvPr/>
        </p:nvPicPr>
        <p:blipFill>
          <a:blip r:embed="rId10"/>
          <a:stretch>
            <a:fillRect/>
          </a:stretch>
        </p:blipFill>
        <p:spPr>
          <a:xfrm>
            <a:off x="8223233" y="501258"/>
            <a:ext cx="3968766" cy="1757596"/>
          </a:xfrm>
          <a:prstGeom prst="rect">
            <a:avLst/>
          </a:prstGeom>
        </p:spPr>
      </p:pic>
      <p:pic>
        <p:nvPicPr>
          <p:cNvPr id="14" name="Picture 13">
            <a:extLst>
              <a:ext uri="{FF2B5EF4-FFF2-40B4-BE49-F238E27FC236}">
                <a16:creationId xmlns:a16="http://schemas.microsoft.com/office/drawing/2014/main" id="{50FD3910-E1EA-93CD-73FA-4D319DD8C63A}"/>
              </a:ext>
            </a:extLst>
          </p:cNvPr>
          <p:cNvPicPr>
            <a:picLocks noChangeAspect="1"/>
          </p:cNvPicPr>
          <p:nvPr/>
        </p:nvPicPr>
        <p:blipFill>
          <a:blip r:embed="rId11"/>
          <a:stretch>
            <a:fillRect/>
          </a:stretch>
        </p:blipFill>
        <p:spPr>
          <a:xfrm>
            <a:off x="8230593" y="2263162"/>
            <a:ext cx="3968766" cy="1142607"/>
          </a:xfrm>
          <a:prstGeom prst="rect">
            <a:avLst/>
          </a:prstGeom>
        </p:spPr>
      </p:pic>
      <p:pic>
        <p:nvPicPr>
          <p:cNvPr id="15" name="Picture 14">
            <a:extLst>
              <a:ext uri="{FF2B5EF4-FFF2-40B4-BE49-F238E27FC236}">
                <a16:creationId xmlns:a16="http://schemas.microsoft.com/office/drawing/2014/main" id="{6A6179FE-4FFA-2DC6-F25F-C9340A3C8378}"/>
              </a:ext>
            </a:extLst>
          </p:cNvPr>
          <p:cNvPicPr>
            <a:picLocks noChangeAspect="1"/>
          </p:cNvPicPr>
          <p:nvPr/>
        </p:nvPicPr>
        <p:blipFill>
          <a:blip r:embed="rId12"/>
          <a:stretch>
            <a:fillRect/>
          </a:stretch>
        </p:blipFill>
        <p:spPr>
          <a:xfrm>
            <a:off x="7382535" y="3481665"/>
            <a:ext cx="4788561" cy="1610697"/>
          </a:xfrm>
          <a:prstGeom prst="rect">
            <a:avLst/>
          </a:prstGeom>
        </p:spPr>
      </p:pic>
      <p:pic>
        <p:nvPicPr>
          <p:cNvPr id="16" name="Picture 15">
            <a:extLst>
              <a:ext uri="{FF2B5EF4-FFF2-40B4-BE49-F238E27FC236}">
                <a16:creationId xmlns:a16="http://schemas.microsoft.com/office/drawing/2014/main" id="{26064055-06E0-DF91-CF97-CAAEBC78FE66}"/>
              </a:ext>
            </a:extLst>
          </p:cNvPr>
          <p:cNvPicPr>
            <a:picLocks noChangeAspect="1"/>
          </p:cNvPicPr>
          <p:nvPr/>
        </p:nvPicPr>
        <p:blipFill>
          <a:blip r:embed="rId13"/>
          <a:stretch>
            <a:fillRect/>
          </a:stretch>
        </p:blipFill>
        <p:spPr>
          <a:xfrm>
            <a:off x="9913611" y="5091105"/>
            <a:ext cx="2271020" cy="1681595"/>
          </a:xfrm>
          <a:prstGeom prst="rect">
            <a:avLst/>
          </a:prstGeom>
        </p:spPr>
      </p:pic>
    </p:spTree>
    <p:extLst>
      <p:ext uri="{BB962C8B-B14F-4D97-AF65-F5344CB8AC3E}">
        <p14:creationId xmlns:p14="http://schemas.microsoft.com/office/powerpoint/2010/main" val="87560219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F3ADC2-0959-CC22-CA39-FCEC58FB94DF}"/>
              </a:ext>
            </a:extLst>
          </p:cNvPr>
          <p:cNvSpPr>
            <a:spLocks noGrp="1"/>
          </p:cNvSpPr>
          <p:nvPr>
            <p:ph type="title"/>
          </p:nvPr>
        </p:nvSpPr>
        <p:spPr/>
        <p:txBody>
          <a:bodyPr/>
          <a:lstStyle/>
          <a:p>
            <a:r>
              <a:rPr lang="en-US" dirty="0"/>
              <a:t>In defense of Meta-analyses: </a:t>
            </a:r>
          </a:p>
        </p:txBody>
      </p:sp>
      <p:sp>
        <p:nvSpPr>
          <p:cNvPr id="3" name="Content Placeholder 2">
            <a:extLst>
              <a:ext uri="{FF2B5EF4-FFF2-40B4-BE49-F238E27FC236}">
                <a16:creationId xmlns:a16="http://schemas.microsoft.com/office/drawing/2014/main" id="{D7E924B5-05CA-64E2-7901-DDAF7A14B1BC}"/>
              </a:ext>
            </a:extLst>
          </p:cNvPr>
          <p:cNvSpPr>
            <a:spLocks noGrp="1"/>
          </p:cNvSpPr>
          <p:nvPr>
            <p:ph idx="1"/>
          </p:nvPr>
        </p:nvSpPr>
        <p:spPr/>
        <p:txBody>
          <a:bodyPr/>
          <a:lstStyle/>
          <a:p>
            <a:r>
              <a:rPr lang="en-US" dirty="0"/>
              <a:t>Next time? Any takers</a:t>
            </a:r>
          </a:p>
          <a:p>
            <a:endParaRPr lang="en-US" dirty="0"/>
          </a:p>
          <a:p>
            <a:pPr marL="0" indent="0">
              <a:buNone/>
            </a:pPr>
            <a:r>
              <a:rPr lang="en-US" dirty="0"/>
              <a:t>I’d argue that for most problems in pulmonary critical care, the best source of evidence is the best </a:t>
            </a:r>
            <a:r>
              <a:rPr lang="en-US" b="1" dirty="0"/>
              <a:t>meta-analysis</a:t>
            </a:r>
            <a:r>
              <a:rPr lang="en-US" dirty="0"/>
              <a:t>, not the best individual trial.</a:t>
            </a:r>
          </a:p>
          <a:p>
            <a:r>
              <a:rPr lang="en-US" dirty="0"/>
              <a:t>The way trials are currently funded leads to them being systematically underpowered and not fit to answer the relevant question. </a:t>
            </a:r>
          </a:p>
          <a:p>
            <a:r>
              <a:rPr lang="en-US" dirty="0"/>
              <a:t>GIGO is a problem, but it’s less of one than you might think</a:t>
            </a:r>
          </a:p>
        </p:txBody>
      </p:sp>
    </p:spTree>
    <p:extLst>
      <p:ext uri="{BB962C8B-B14F-4D97-AF65-F5344CB8AC3E}">
        <p14:creationId xmlns:p14="http://schemas.microsoft.com/office/powerpoint/2010/main" val="13213210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81EE31C3-B088-18A0-47AA-CC022F2D4CB2}"/>
              </a:ext>
            </a:extLst>
          </p:cNvPr>
          <p:cNvPicPr>
            <a:picLocks noGrp="1" noChangeAspect="1"/>
          </p:cNvPicPr>
          <p:nvPr>
            <p:ph idx="1"/>
          </p:nvPr>
        </p:nvPicPr>
        <p:blipFill>
          <a:blip r:embed="rId3"/>
          <a:stretch>
            <a:fillRect/>
          </a:stretch>
        </p:blipFill>
        <p:spPr>
          <a:xfrm>
            <a:off x="3446530" y="3327434"/>
            <a:ext cx="5054156" cy="2202656"/>
          </a:xfrm>
          <a:prstGeom prst="rect">
            <a:avLst/>
          </a:prstGeom>
        </p:spPr>
      </p:pic>
      <p:pic>
        <p:nvPicPr>
          <p:cNvPr id="5" name="Picture 4">
            <a:extLst>
              <a:ext uri="{FF2B5EF4-FFF2-40B4-BE49-F238E27FC236}">
                <a16:creationId xmlns:a16="http://schemas.microsoft.com/office/drawing/2014/main" id="{E6E331A7-6D74-AE52-C5EE-D91F45AE548B}"/>
              </a:ext>
            </a:extLst>
          </p:cNvPr>
          <p:cNvPicPr>
            <a:picLocks noChangeAspect="1"/>
          </p:cNvPicPr>
          <p:nvPr/>
        </p:nvPicPr>
        <p:blipFill>
          <a:blip r:embed="rId4"/>
          <a:stretch>
            <a:fillRect/>
          </a:stretch>
        </p:blipFill>
        <p:spPr>
          <a:xfrm>
            <a:off x="374343" y="-7407"/>
            <a:ext cx="3078247" cy="6858000"/>
          </a:xfrm>
          <a:prstGeom prst="rect">
            <a:avLst/>
          </a:prstGeom>
        </p:spPr>
      </p:pic>
      <p:pic>
        <p:nvPicPr>
          <p:cNvPr id="6" name="Picture 5">
            <a:extLst>
              <a:ext uri="{FF2B5EF4-FFF2-40B4-BE49-F238E27FC236}">
                <a16:creationId xmlns:a16="http://schemas.microsoft.com/office/drawing/2014/main" id="{35F850E9-2C38-1162-A39C-35D7A24D3FA8}"/>
              </a:ext>
            </a:extLst>
          </p:cNvPr>
          <p:cNvPicPr>
            <a:picLocks noChangeAspect="1"/>
          </p:cNvPicPr>
          <p:nvPr/>
        </p:nvPicPr>
        <p:blipFill>
          <a:blip r:embed="rId5"/>
          <a:stretch>
            <a:fillRect/>
          </a:stretch>
        </p:blipFill>
        <p:spPr>
          <a:xfrm>
            <a:off x="6759723" y="801163"/>
            <a:ext cx="5285168" cy="2552700"/>
          </a:xfrm>
          <a:prstGeom prst="rect">
            <a:avLst/>
          </a:prstGeom>
        </p:spPr>
      </p:pic>
      <p:pic>
        <p:nvPicPr>
          <p:cNvPr id="8" name="Picture 7">
            <a:extLst>
              <a:ext uri="{FF2B5EF4-FFF2-40B4-BE49-F238E27FC236}">
                <a16:creationId xmlns:a16="http://schemas.microsoft.com/office/drawing/2014/main" id="{3BEFACB9-E222-7390-AFCB-1D0B2494F860}"/>
              </a:ext>
            </a:extLst>
          </p:cNvPr>
          <p:cNvPicPr>
            <a:picLocks noChangeAspect="1"/>
          </p:cNvPicPr>
          <p:nvPr/>
        </p:nvPicPr>
        <p:blipFill>
          <a:blip r:embed="rId6"/>
          <a:stretch>
            <a:fillRect/>
          </a:stretch>
        </p:blipFill>
        <p:spPr>
          <a:xfrm>
            <a:off x="6862695" y="5426408"/>
            <a:ext cx="5329305" cy="1494366"/>
          </a:xfrm>
          <a:prstGeom prst="rect">
            <a:avLst/>
          </a:prstGeom>
        </p:spPr>
      </p:pic>
      <p:pic>
        <p:nvPicPr>
          <p:cNvPr id="9" name="Picture 8">
            <a:extLst>
              <a:ext uri="{FF2B5EF4-FFF2-40B4-BE49-F238E27FC236}">
                <a16:creationId xmlns:a16="http://schemas.microsoft.com/office/drawing/2014/main" id="{6DFC97A8-0803-9CC1-5172-87B680631A8F}"/>
              </a:ext>
            </a:extLst>
          </p:cNvPr>
          <p:cNvPicPr>
            <a:picLocks noChangeAspect="1"/>
          </p:cNvPicPr>
          <p:nvPr/>
        </p:nvPicPr>
        <p:blipFill>
          <a:blip r:embed="rId7"/>
          <a:stretch>
            <a:fillRect/>
          </a:stretch>
        </p:blipFill>
        <p:spPr>
          <a:xfrm>
            <a:off x="2114025" y="296156"/>
            <a:ext cx="4645698" cy="1596721"/>
          </a:xfrm>
          <a:prstGeom prst="rect">
            <a:avLst/>
          </a:prstGeom>
        </p:spPr>
      </p:pic>
      <p:sp>
        <p:nvSpPr>
          <p:cNvPr id="10" name="Frame 9">
            <a:extLst>
              <a:ext uri="{FF2B5EF4-FFF2-40B4-BE49-F238E27FC236}">
                <a16:creationId xmlns:a16="http://schemas.microsoft.com/office/drawing/2014/main" id="{6503943A-DA18-EE88-056D-C440847BAA1C}"/>
              </a:ext>
            </a:extLst>
          </p:cNvPr>
          <p:cNvSpPr/>
          <p:nvPr/>
        </p:nvSpPr>
        <p:spPr>
          <a:xfrm>
            <a:off x="6759723" y="740534"/>
            <a:ext cx="5329305" cy="1104900"/>
          </a:xfrm>
          <a:prstGeom prst="frame">
            <a:avLst>
              <a:gd name="adj1" fmla="val 454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Frame 10">
            <a:extLst>
              <a:ext uri="{FF2B5EF4-FFF2-40B4-BE49-F238E27FC236}">
                <a16:creationId xmlns:a16="http://schemas.microsoft.com/office/drawing/2014/main" id="{025EDC24-27BE-DCBA-BCD2-81358B00ABB0}"/>
              </a:ext>
            </a:extLst>
          </p:cNvPr>
          <p:cNvSpPr/>
          <p:nvPr/>
        </p:nvSpPr>
        <p:spPr>
          <a:xfrm>
            <a:off x="3371251" y="3512776"/>
            <a:ext cx="5129435" cy="1104900"/>
          </a:xfrm>
          <a:prstGeom prst="frame">
            <a:avLst>
              <a:gd name="adj1" fmla="val 454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Frame 11">
            <a:extLst>
              <a:ext uri="{FF2B5EF4-FFF2-40B4-BE49-F238E27FC236}">
                <a16:creationId xmlns:a16="http://schemas.microsoft.com/office/drawing/2014/main" id="{065FD512-C12C-386B-E95C-1FA2FD05D7B9}"/>
              </a:ext>
            </a:extLst>
          </p:cNvPr>
          <p:cNvSpPr/>
          <p:nvPr/>
        </p:nvSpPr>
        <p:spPr>
          <a:xfrm>
            <a:off x="6862695" y="5689003"/>
            <a:ext cx="5329305" cy="1104900"/>
          </a:xfrm>
          <a:prstGeom prst="frame">
            <a:avLst>
              <a:gd name="adj1" fmla="val 454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23307966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55" name="Rectangle 2054">
            <a:extLst>
              <a:ext uri="{FF2B5EF4-FFF2-40B4-BE49-F238E27FC236}">
                <a16:creationId xmlns:a16="http://schemas.microsoft.com/office/drawing/2014/main" id="{201CC55D-ED54-4C5C-95E6-10947BD110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27FD907-37E6-BFC6-5DA1-13232C6DD465}"/>
              </a:ext>
            </a:extLst>
          </p:cNvPr>
          <p:cNvSpPr>
            <a:spLocks noGrp="1"/>
          </p:cNvSpPr>
          <p:nvPr>
            <p:ph type="title"/>
          </p:nvPr>
        </p:nvSpPr>
        <p:spPr>
          <a:xfrm>
            <a:off x="589560" y="856180"/>
            <a:ext cx="4560584" cy="1128068"/>
          </a:xfrm>
        </p:spPr>
        <p:txBody>
          <a:bodyPr anchor="ctr">
            <a:normAutofit/>
          </a:bodyPr>
          <a:lstStyle/>
          <a:p>
            <a:r>
              <a:rPr lang="en-US" sz="4000"/>
              <a:t>GINA 2022</a:t>
            </a:r>
          </a:p>
        </p:txBody>
      </p:sp>
      <p:grpSp>
        <p:nvGrpSpPr>
          <p:cNvPr id="2057" name="Group 2056">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355196" cy="673460"/>
            <a:chOff x="0" y="823811"/>
            <a:chExt cx="355196" cy="673460"/>
          </a:xfrm>
        </p:grpSpPr>
        <p:sp>
          <p:nvSpPr>
            <p:cNvPr id="2058" name="Rectangle 2057">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9" name="Rectangle 2058">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61" name="Rectangle 2060">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5085" y="2090569"/>
            <a:ext cx="429768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3D7FBD53-C3B7-13DE-1610-66453F9E9141}"/>
              </a:ext>
            </a:extLst>
          </p:cNvPr>
          <p:cNvSpPr>
            <a:spLocks noGrp="1"/>
          </p:cNvSpPr>
          <p:nvPr>
            <p:ph idx="1"/>
          </p:nvPr>
        </p:nvSpPr>
        <p:spPr>
          <a:xfrm>
            <a:off x="590719" y="2330505"/>
            <a:ext cx="4559425" cy="3979585"/>
          </a:xfrm>
        </p:spPr>
        <p:txBody>
          <a:bodyPr anchor="ctr">
            <a:normAutofit/>
          </a:bodyPr>
          <a:lstStyle/>
          <a:p>
            <a:r>
              <a:rPr lang="en-US" sz="2000"/>
              <a:t>“In patients with confirmed asthma, GERD should be considered as a cause of a dry cough; however there is no value in screening patients with uncontrolled asthma for GERD (Evidence A)”</a:t>
            </a:r>
          </a:p>
          <a:p>
            <a:r>
              <a:rPr lang="en-US" sz="2000"/>
              <a:t>Benefits of PPI appear to be limited to patients with both symptomatic reflux and nocturnal respiratory symptoms. </a:t>
            </a:r>
          </a:p>
        </p:txBody>
      </p:sp>
      <p:sp>
        <p:nvSpPr>
          <p:cNvPr id="2063" name="Rectangle 2062">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5" name="Rectangle 2064">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513853"/>
            <a:ext cx="6009366" cy="583457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Global Initiative for Asthma – GINA">
            <a:extLst>
              <a:ext uri="{FF2B5EF4-FFF2-40B4-BE49-F238E27FC236}">
                <a16:creationId xmlns:a16="http://schemas.microsoft.com/office/drawing/2014/main" id="{9E077F62-1154-2106-3E20-CE2563CE909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4" b="3065"/>
          <a:stretch/>
        </p:blipFill>
        <p:spPr bwMode="auto">
          <a:xfrm>
            <a:off x="5977788" y="799352"/>
            <a:ext cx="5425410" cy="52592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688925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F720BE-2E5D-5014-1E26-B6921BDFB1AC}"/>
              </a:ext>
            </a:extLst>
          </p:cNvPr>
          <p:cNvSpPr>
            <a:spLocks noGrp="1"/>
          </p:cNvSpPr>
          <p:nvPr>
            <p:ph type="title"/>
          </p:nvPr>
        </p:nvSpPr>
        <p:spPr/>
        <p:txBody>
          <a:bodyPr/>
          <a:lstStyle/>
          <a:p>
            <a:r>
              <a:rPr lang="en-US"/>
              <a:t>Argument of a(n observational) study</a:t>
            </a:r>
            <a:endParaRPr lang="en-US" dirty="0"/>
          </a:p>
        </p:txBody>
      </p:sp>
      <p:sp>
        <p:nvSpPr>
          <p:cNvPr id="3" name="Content Placeholder 2">
            <a:extLst>
              <a:ext uri="{FF2B5EF4-FFF2-40B4-BE49-F238E27FC236}">
                <a16:creationId xmlns:a16="http://schemas.microsoft.com/office/drawing/2014/main" id="{6E77067A-0C9C-C384-5C5D-4ED6737B171F}"/>
              </a:ext>
            </a:extLst>
          </p:cNvPr>
          <p:cNvSpPr>
            <a:spLocks noGrp="1"/>
          </p:cNvSpPr>
          <p:nvPr>
            <p:ph idx="1"/>
          </p:nvPr>
        </p:nvSpPr>
        <p:spPr/>
        <p:txBody>
          <a:bodyPr>
            <a:normAutofit fontScale="85000" lnSpcReduction="20000"/>
          </a:bodyPr>
          <a:lstStyle/>
          <a:p>
            <a:pPr marL="0" indent="0">
              <a:buNone/>
            </a:pPr>
            <a:r>
              <a:rPr lang="en-US" dirty="0"/>
              <a:t>There are for possible reasons for an association: </a:t>
            </a:r>
          </a:p>
          <a:p>
            <a:pPr marL="914400" lvl="1" indent="-457200">
              <a:buFont typeface="+mj-lt"/>
              <a:buAutoNum type="arabicPeriod"/>
            </a:pPr>
            <a:r>
              <a:rPr lang="en-US" dirty="0"/>
              <a:t>Causation</a:t>
            </a:r>
          </a:p>
          <a:p>
            <a:pPr marL="914400" lvl="1" indent="-457200">
              <a:buFont typeface="+mj-lt"/>
              <a:buAutoNum type="arabicPeriod"/>
            </a:pPr>
            <a:r>
              <a:rPr lang="en-US" dirty="0"/>
              <a:t>Observation bias or information bias: </a:t>
            </a:r>
          </a:p>
          <a:p>
            <a:pPr lvl="2"/>
            <a:r>
              <a:rPr lang="en-US" dirty="0"/>
              <a:t>Systematic error distorting the exposure-outcome relationship</a:t>
            </a:r>
          </a:p>
          <a:p>
            <a:pPr marL="914400" lvl="1" indent="-457200">
              <a:buFont typeface="+mj-lt"/>
              <a:buAutoNum type="arabicPeriod"/>
            </a:pPr>
            <a:r>
              <a:rPr lang="en-US" dirty="0"/>
              <a:t>Confounding</a:t>
            </a:r>
          </a:p>
          <a:p>
            <a:pPr marL="914400" lvl="1" indent="-457200">
              <a:buFont typeface="+mj-lt"/>
              <a:buAutoNum type="arabicPeriod"/>
            </a:pPr>
            <a:r>
              <a:rPr lang="en-US" dirty="0"/>
              <a:t>Chance</a:t>
            </a:r>
          </a:p>
          <a:p>
            <a:pPr marL="0" indent="0">
              <a:buNone/>
            </a:pPr>
            <a:r>
              <a:rPr lang="en-US" dirty="0"/>
              <a:t>Disjunctive syllogism: “When you have eliminated all which is impossible, then whatever remains, however improbable, must be the truth.” Arthur Conan Doyle</a:t>
            </a:r>
          </a:p>
          <a:p>
            <a:endParaRPr lang="en-US" dirty="0"/>
          </a:p>
          <a:p>
            <a:pPr marL="514350" indent="-514350">
              <a:buFont typeface="+mj-lt"/>
              <a:buAutoNum type="arabicPeriod"/>
            </a:pPr>
            <a:r>
              <a:rPr lang="en-US" dirty="0"/>
              <a:t>Find everything that causes a change in P(Exposure) and P(Outcome) </a:t>
            </a:r>
          </a:p>
          <a:p>
            <a:pPr lvl="1"/>
            <a:r>
              <a:rPr lang="en-US" dirty="0"/>
              <a:t>aka a confounder </a:t>
            </a:r>
          </a:p>
          <a:p>
            <a:pPr marL="514350" indent="-514350">
              <a:buFont typeface="+mj-lt"/>
              <a:buAutoNum type="arabicPeriod"/>
            </a:pPr>
            <a:r>
              <a:rPr lang="en-US" dirty="0"/>
              <a:t>Use one of several methods to control (‘adjust’) for those variables </a:t>
            </a:r>
          </a:p>
          <a:p>
            <a:pPr lvl="1"/>
            <a:r>
              <a:rPr lang="en-US" dirty="0"/>
              <a:t>Matching, Restriction, stratification, </a:t>
            </a:r>
            <a:r>
              <a:rPr lang="en-US" b="1" dirty="0"/>
              <a:t>multivariable regression, </a:t>
            </a:r>
            <a:r>
              <a:rPr lang="en-US" dirty="0" err="1"/>
              <a:t>etc</a:t>
            </a:r>
            <a:r>
              <a:rPr lang="en-US" dirty="0"/>
              <a:t> </a:t>
            </a:r>
          </a:p>
        </p:txBody>
      </p:sp>
      <p:pic>
        <p:nvPicPr>
          <p:cNvPr id="5122" name="Picture 2">
            <a:extLst>
              <a:ext uri="{FF2B5EF4-FFF2-40B4-BE49-F238E27FC236}">
                <a16:creationId xmlns:a16="http://schemas.microsoft.com/office/drawing/2014/main" id="{13AC1B9F-782C-2C3A-960F-63638099E31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02799" y="477841"/>
            <a:ext cx="1792225" cy="28590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0312473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411EEE-F8E2-681B-0445-2FDF8F5EE898}"/>
              </a:ext>
            </a:extLst>
          </p:cNvPr>
          <p:cNvSpPr>
            <a:spLocks noGrp="1"/>
          </p:cNvSpPr>
          <p:nvPr>
            <p:ph type="title"/>
          </p:nvPr>
        </p:nvSpPr>
        <p:spPr/>
        <p:txBody>
          <a:bodyPr/>
          <a:lstStyle/>
          <a:p>
            <a:r>
              <a:rPr lang="en-US" dirty="0"/>
              <a:t>Assumptions of ‘controlling for confounders’</a:t>
            </a:r>
          </a:p>
        </p:txBody>
      </p:sp>
      <p:sp>
        <p:nvSpPr>
          <p:cNvPr id="3" name="Content Placeholder 2">
            <a:extLst>
              <a:ext uri="{FF2B5EF4-FFF2-40B4-BE49-F238E27FC236}">
                <a16:creationId xmlns:a16="http://schemas.microsoft.com/office/drawing/2014/main" id="{42185B7F-BF26-59EC-7B0D-94415363CE8A}"/>
              </a:ext>
            </a:extLst>
          </p:cNvPr>
          <p:cNvSpPr>
            <a:spLocks noGrp="1"/>
          </p:cNvSpPr>
          <p:nvPr>
            <p:ph idx="1"/>
          </p:nvPr>
        </p:nvSpPr>
        <p:spPr>
          <a:xfrm>
            <a:off x="838200" y="1825625"/>
            <a:ext cx="10515600" cy="2666862"/>
          </a:xfrm>
        </p:spPr>
        <p:txBody>
          <a:bodyPr>
            <a:normAutofit fontScale="85000" lnSpcReduction="20000"/>
          </a:bodyPr>
          <a:lstStyle/>
          <a:p>
            <a:r>
              <a:rPr lang="en-US" dirty="0">
                <a:effectLst/>
                <a:latin typeface="Helvetica Neue" panose="02000503000000020004" pitchFamily="2" charset="0"/>
              </a:rPr>
              <a:t>For regression modeling to accurately estimate causal effect: </a:t>
            </a:r>
          </a:p>
          <a:p>
            <a:pPr lvl="1"/>
            <a:r>
              <a:rPr lang="en-US" dirty="0">
                <a:effectLst/>
                <a:latin typeface="Helvetica Neue" panose="02000503000000020004" pitchFamily="2" charset="0"/>
              </a:rPr>
              <a:t>No unmeasured (unaccounted for) confounders. </a:t>
            </a:r>
          </a:p>
          <a:p>
            <a:pPr lvl="1"/>
            <a:r>
              <a:rPr lang="en-US" dirty="0">
                <a:latin typeface="Helvetica Neue" panose="02000503000000020004" pitchFamily="2" charset="0"/>
              </a:rPr>
              <a:t>Confounder-Exposure and Confounder-Outcome relationships properly modeled. </a:t>
            </a:r>
            <a:endParaRPr lang="en-US" dirty="0">
              <a:effectLst/>
              <a:latin typeface="Helvetica Neue" panose="02000503000000020004" pitchFamily="2" charset="0"/>
            </a:endParaRPr>
          </a:p>
          <a:p>
            <a:r>
              <a:rPr lang="en-US" dirty="0">
                <a:effectLst/>
                <a:latin typeface="Helvetica Neue" panose="02000503000000020004" pitchFamily="2" charset="0"/>
              </a:rPr>
              <a:t>These assumptions cannot be directly verified. </a:t>
            </a:r>
          </a:p>
          <a:p>
            <a:pPr lvl="1"/>
            <a:r>
              <a:rPr lang="en-US" dirty="0">
                <a:latin typeface="Helvetica Neue" panose="02000503000000020004" pitchFamily="2" charset="0"/>
              </a:rPr>
              <a:t>Research will be dubious if: </a:t>
            </a:r>
            <a:endParaRPr lang="en-US" dirty="0">
              <a:effectLst/>
              <a:latin typeface="Helvetica Neue" panose="02000503000000020004" pitchFamily="2" charset="0"/>
            </a:endParaRPr>
          </a:p>
          <a:p>
            <a:pPr lvl="2"/>
            <a:r>
              <a:rPr lang="en-US" dirty="0">
                <a:latin typeface="Helvetica Neue" panose="02000503000000020004" pitchFamily="2" charset="0"/>
              </a:rPr>
              <a:t>If the </a:t>
            </a:r>
            <a:r>
              <a:rPr lang="en-US" b="1" dirty="0">
                <a:latin typeface="Helvetica Neue" panose="02000503000000020004" pitchFamily="2" charset="0"/>
              </a:rPr>
              <a:t>strength of confounders is strong in comparison to the main effect</a:t>
            </a:r>
          </a:p>
          <a:p>
            <a:pPr lvl="2"/>
            <a:r>
              <a:rPr lang="en-US" dirty="0">
                <a:effectLst/>
                <a:latin typeface="Helvetica Neue" panose="02000503000000020004" pitchFamily="2" charset="0"/>
              </a:rPr>
              <a:t>Or if the confounders are hard to accurately measure</a:t>
            </a:r>
          </a:p>
          <a:p>
            <a:pPr lvl="2"/>
            <a:r>
              <a:rPr lang="en-US" dirty="0">
                <a:latin typeface="Helvetica Neue" panose="02000503000000020004" pitchFamily="2" charset="0"/>
              </a:rPr>
              <a:t>Their relationships are confusing (e.g. nonlinear) </a:t>
            </a:r>
            <a:endParaRPr lang="en-US" dirty="0">
              <a:effectLst/>
              <a:latin typeface="Helvetica Neue" panose="02000503000000020004" pitchFamily="2" charset="0"/>
            </a:endParaRPr>
          </a:p>
          <a:p>
            <a:pPr lvl="1"/>
            <a:r>
              <a:rPr lang="en-US" dirty="0"/>
              <a:t>Attempts to address: sensitivity analyses, negative ‘control’ outcomes</a:t>
            </a:r>
          </a:p>
        </p:txBody>
      </p:sp>
      <p:pic>
        <p:nvPicPr>
          <p:cNvPr id="4" name="Picture 3">
            <a:extLst>
              <a:ext uri="{FF2B5EF4-FFF2-40B4-BE49-F238E27FC236}">
                <a16:creationId xmlns:a16="http://schemas.microsoft.com/office/drawing/2014/main" id="{BE293A7C-3A81-79F8-B04E-CF9D1E76D594}"/>
              </a:ext>
            </a:extLst>
          </p:cNvPr>
          <p:cNvPicPr>
            <a:picLocks noChangeAspect="1"/>
          </p:cNvPicPr>
          <p:nvPr/>
        </p:nvPicPr>
        <p:blipFill rotWithShape="1">
          <a:blip r:embed="rId3"/>
          <a:srcRect t="5916" b="7116"/>
          <a:stretch/>
        </p:blipFill>
        <p:spPr>
          <a:xfrm>
            <a:off x="2853219" y="4512365"/>
            <a:ext cx="5491646" cy="2186610"/>
          </a:xfrm>
          <a:prstGeom prst="rect">
            <a:avLst/>
          </a:prstGeom>
        </p:spPr>
      </p:pic>
      <p:grpSp>
        <p:nvGrpSpPr>
          <p:cNvPr id="9" name="Group 8">
            <a:extLst>
              <a:ext uri="{FF2B5EF4-FFF2-40B4-BE49-F238E27FC236}">
                <a16:creationId xmlns:a16="http://schemas.microsoft.com/office/drawing/2014/main" id="{CD14C260-DB00-61C1-CEC3-E3A86814237F}"/>
              </a:ext>
            </a:extLst>
          </p:cNvPr>
          <p:cNvGrpSpPr/>
          <p:nvPr/>
        </p:nvGrpSpPr>
        <p:grpSpPr>
          <a:xfrm>
            <a:off x="5227983" y="4750901"/>
            <a:ext cx="2822714" cy="854769"/>
            <a:chOff x="6102626" y="4770779"/>
            <a:chExt cx="2822714" cy="854769"/>
          </a:xfrm>
        </p:grpSpPr>
        <p:cxnSp>
          <p:nvCxnSpPr>
            <p:cNvPr id="6" name="Straight Arrow Connector 5">
              <a:extLst>
                <a:ext uri="{FF2B5EF4-FFF2-40B4-BE49-F238E27FC236}">
                  <a16:creationId xmlns:a16="http://schemas.microsoft.com/office/drawing/2014/main" id="{7A8F252F-63BE-EE7A-C21C-7D02BFDABB80}"/>
                </a:ext>
              </a:extLst>
            </p:cNvPr>
            <p:cNvCxnSpPr>
              <a:cxnSpLocks/>
            </p:cNvCxnSpPr>
            <p:nvPr/>
          </p:nvCxnSpPr>
          <p:spPr>
            <a:xfrm flipH="1">
              <a:off x="6102626" y="5088835"/>
              <a:ext cx="1451113" cy="536713"/>
            </a:xfrm>
            <a:prstGeom prst="straightConnector1">
              <a:avLst/>
            </a:prstGeom>
            <a:ln w="92075">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9554ECFC-35BB-6CE3-8AE5-9FDDD3003B65}"/>
                </a:ext>
              </a:extLst>
            </p:cNvPr>
            <p:cNvSpPr txBox="1"/>
            <p:nvPr/>
          </p:nvSpPr>
          <p:spPr>
            <a:xfrm>
              <a:off x="7474227" y="4770779"/>
              <a:ext cx="1451113" cy="369332"/>
            </a:xfrm>
            <a:prstGeom prst="rect">
              <a:avLst/>
            </a:prstGeom>
            <a:noFill/>
          </p:spPr>
          <p:txBody>
            <a:bodyPr wrap="square" rtlCol="0">
              <a:spAutoFit/>
            </a:bodyPr>
            <a:lstStyle/>
            <a:p>
              <a:r>
                <a:rPr lang="en-US" b="1" dirty="0">
                  <a:solidFill>
                    <a:srgbClr val="C00000"/>
                  </a:solidFill>
                </a:rPr>
                <a:t>Problem?</a:t>
              </a:r>
            </a:p>
          </p:txBody>
        </p:sp>
      </p:grpSp>
      <p:grpSp>
        <p:nvGrpSpPr>
          <p:cNvPr id="10" name="Group 9">
            <a:extLst>
              <a:ext uri="{FF2B5EF4-FFF2-40B4-BE49-F238E27FC236}">
                <a16:creationId xmlns:a16="http://schemas.microsoft.com/office/drawing/2014/main" id="{D59DBE16-BAB9-9A4D-1355-6C60318C8E47}"/>
              </a:ext>
            </a:extLst>
          </p:cNvPr>
          <p:cNvGrpSpPr/>
          <p:nvPr/>
        </p:nvGrpSpPr>
        <p:grpSpPr>
          <a:xfrm>
            <a:off x="4486018" y="4432849"/>
            <a:ext cx="2232835" cy="389210"/>
            <a:chOff x="6692505" y="4770779"/>
            <a:chExt cx="2232835" cy="389210"/>
          </a:xfrm>
        </p:grpSpPr>
        <p:cxnSp>
          <p:nvCxnSpPr>
            <p:cNvPr id="11" name="Straight Arrow Connector 10">
              <a:extLst>
                <a:ext uri="{FF2B5EF4-FFF2-40B4-BE49-F238E27FC236}">
                  <a16:creationId xmlns:a16="http://schemas.microsoft.com/office/drawing/2014/main" id="{BC96C2D1-3AC6-A162-9F47-A677593C6D16}"/>
                </a:ext>
              </a:extLst>
            </p:cNvPr>
            <p:cNvCxnSpPr>
              <a:cxnSpLocks/>
            </p:cNvCxnSpPr>
            <p:nvPr/>
          </p:nvCxnSpPr>
          <p:spPr>
            <a:xfrm flipH="1">
              <a:off x="6692505" y="4965354"/>
              <a:ext cx="741965" cy="194635"/>
            </a:xfrm>
            <a:prstGeom prst="straightConnector1">
              <a:avLst/>
            </a:prstGeom>
            <a:ln w="92075">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4682DFFC-C40B-27A9-A268-7F8847B03E30}"/>
                </a:ext>
              </a:extLst>
            </p:cNvPr>
            <p:cNvSpPr txBox="1"/>
            <p:nvPr/>
          </p:nvSpPr>
          <p:spPr>
            <a:xfrm>
              <a:off x="7474227" y="4770779"/>
              <a:ext cx="1451113" cy="369332"/>
            </a:xfrm>
            <a:prstGeom prst="rect">
              <a:avLst/>
            </a:prstGeom>
            <a:noFill/>
          </p:spPr>
          <p:txBody>
            <a:bodyPr wrap="square" rtlCol="0">
              <a:spAutoFit/>
            </a:bodyPr>
            <a:lstStyle/>
            <a:p>
              <a:r>
                <a:rPr lang="en-US" b="1" dirty="0">
                  <a:solidFill>
                    <a:srgbClr val="C00000"/>
                  </a:solidFill>
                </a:rPr>
                <a:t>Problem</a:t>
              </a:r>
            </a:p>
          </p:txBody>
        </p:sp>
      </p:grpSp>
      <p:grpSp>
        <p:nvGrpSpPr>
          <p:cNvPr id="17" name="Group 16">
            <a:extLst>
              <a:ext uri="{FF2B5EF4-FFF2-40B4-BE49-F238E27FC236}">
                <a16:creationId xmlns:a16="http://schemas.microsoft.com/office/drawing/2014/main" id="{1FFA6713-BB94-9F5F-C441-5DA3D6DFBD4F}"/>
              </a:ext>
            </a:extLst>
          </p:cNvPr>
          <p:cNvGrpSpPr/>
          <p:nvPr/>
        </p:nvGrpSpPr>
        <p:grpSpPr>
          <a:xfrm>
            <a:off x="2022957" y="4750901"/>
            <a:ext cx="1539257" cy="627746"/>
            <a:chOff x="7633252" y="4770779"/>
            <a:chExt cx="1539257" cy="627746"/>
          </a:xfrm>
        </p:grpSpPr>
        <p:cxnSp>
          <p:nvCxnSpPr>
            <p:cNvPr id="18" name="Straight Arrow Connector 17">
              <a:extLst>
                <a:ext uri="{FF2B5EF4-FFF2-40B4-BE49-F238E27FC236}">
                  <a16:creationId xmlns:a16="http://schemas.microsoft.com/office/drawing/2014/main" id="{46BBFECB-9F58-22C3-A8AA-83300DE10E2D}"/>
                </a:ext>
              </a:extLst>
            </p:cNvPr>
            <p:cNvCxnSpPr>
              <a:cxnSpLocks/>
            </p:cNvCxnSpPr>
            <p:nvPr/>
          </p:nvCxnSpPr>
          <p:spPr>
            <a:xfrm>
              <a:off x="8695431" y="5087257"/>
              <a:ext cx="477078" cy="311268"/>
            </a:xfrm>
            <a:prstGeom prst="straightConnector1">
              <a:avLst/>
            </a:prstGeom>
            <a:ln w="92075">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A1A9B6D5-1900-217F-BD83-EE62DFC3C679}"/>
                </a:ext>
              </a:extLst>
            </p:cNvPr>
            <p:cNvSpPr txBox="1"/>
            <p:nvPr/>
          </p:nvSpPr>
          <p:spPr>
            <a:xfrm>
              <a:off x="7633252" y="4770779"/>
              <a:ext cx="1451113" cy="369332"/>
            </a:xfrm>
            <a:prstGeom prst="rect">
              <a:avLst/>
            </a:prstGeom>
            <a:noFill/>
          </p:spPr>
          <p:txBody>
            <a:bodyPr wrap="square" rtlCol="0">
              <a:spAutoFit/>
            </a:bodyPr>
            <a:lstStyle/>
            <a:p>
              <a:r>
                <a:rPr lang="en-US" b="1" dirty="0">
                  <a:solidFill>
                    <a:srgbClr val="C00000"/>
                  </a:solidFill>
                </a:rPr>
                <a:t>Problem?</a:t>
              </a:r>
            </a:p>
          </p:txBody>
        </p:sp>
      </p:grpSp>
    </p:spTree>
    <p:extLst>
      <p:ext uri="{BB962C8B-B14F-4D97-AF65-F5344CB8AC3E}">
        <p14:creationId xmlns:p14="http://schemas.microsoft.com/office/powerpoint/2010/main" val="304706779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 name="Rectangle 40">
            <a:extLst>
              <a:ext uri="{FF2B5EF4-FFF2-40B4-BE49-F238E27FC236}">
                <a16:creationId xmlns:a16="http://schemas.microsoft.com/office/drawing/2014/main" id="{26FF42C2-EA15-4154-B242-E98E88CED9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43" name="Rectangle 42">
            <a:extLst>
              <a:ext uri="{FF2B5EF4-FFF2-40B4-BE49-F238E27FC236}">
                <a16:creationId xmlns:a16="http://schemas.microsoft.com/office/drawing/2014/main" id="{D79DE9F7-28C4-4856-BA57-D696E124C1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9575" y="633619"/>
            <a:ext cx="4927413" cy="5495925"/>
          </a:xfrm>
          <a:prstGeom prst="rect">
            <a:avLst/>
          </a:prstGeom>
          <a:ln w="9525">
            <a:solidFill>
              <a:srgbClr val="DEDEDE"/>
            </a:solidFill>
          </a:ln>
          <a:effectLst>
            <a:outerShdw blurRad="50800" dist="38100" dir="2700000" algn="t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AE73C44B-F2EA-EA93-C05B-7DE4692908FE}"/>
              </a:ext>
            </a:extLst>
          </p:cNvPr>
          <p:cNvSpPr>
            <a:spLocks noGrp="1"/>
          </p:cNvSpPr>
          <p:nvPr>
            <p:ph type="title"/>
          </p:nvPr>
        </p:nvSpPr>
        <p:spPr>
          <a:xfrm>
            <a:off x="838199" y="978408"/>
            <a:ext cx="4056530" cy="1106424"/>
          </a:xfrm>
        </p:spPr>
        <p:txBody>
          <a:bodyPr>
            <a:normAutofit/>
          </a:bodyPr>
          <a:lstStyle/>
          <a:p>
            <a:r>
              <a:rPr lang="en-US" sz="2800"/>
              <a:t>Examples:</a:t>
            </a:r>
          </a:p>
        </p:txBody>
      </p:sp>
      <p:sp>
        <p:nvSpPr>
          <p:cNvPr id="50" name="Rectangle 44">
            <a:extLst>
              <a:ext uri="{FF2B5EF4-FFF2-40B4-BE49-F238E27FC236}">
                <a16:creationId xmlns:a16="http://schemas.microsoft.com/office/drawing/2014/main" id="{E1F9ED9C-121B-44C6-A308-5824769C40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5567" y="1170432"/>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1" name="Rectangle 46">
            <a:extLst>
              <a:ext uri="{FF2B5EF4-FFF2-40B4-BE49-F238E27FC236}">
                <a16:creationId xmlns:a16="http://schemas.microsoft.com/office/drawing/2014/main" id="{4A5F8185-F27B-4E99-A06C-007336FE3F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7459" y="2121408"/>
            <a:ext cx="395865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3E05B78D-BB0A-D571-2258-0F05D2C55169}"/>
              </a:ext>
            </a:extLst>
          </p:cNvPr>
          <p:cNvSpPr>
            <a:spLocks noGrp="1"/>
          </p:cNvSpPr>
          <p:nvPr>
            <p:ph idx="1"/>
          </p:nvPr>
        </p:nvSpPr>
        <p:spPr>
          <a:xfrm>
            <a:off x="838199" y="2359152"/>
            <a:ext cx="4056530" cy="3429000"/>
          </a:xfrm>
        </p:spPr>
        <p:txBody>
          <a:bodyPr>
            <a:normAutofit/>
          </a:bodyPr>
          <a:lstStyle/>
          <a:p>
            <a:r>
              <a:rPr lang="en-US" sz="1500" dirty="0"/>
              <a:t>Collider: The exposure and the outcome both effect a third variable (the collider; name: 2 arrows on the DAG collide). Introduces bias if collider controlled</a:t>
            </a:r>
          </a:p>
          <a:p>
            <a:pPr lvl="1"/>
            <a:r>
              <a:rPr lang="en-US" sz="1500" dirty="0"/>
              <a:t>Intuition: Say an C can only happen by either A or B but not the combination A+B (or that’s rare). The controlling C -&gt; negative association between A and B</a:t>
            </a:r>
          </a:p>
          <a:p>
            <a:pPr lvl="1"/>
            <a:r>
              <a:rPr lang="en-US" sz="1500" dirty="0"/>
              <a:t>C: Harvard admission; A: Smarts; B: Athletics. -&gt; Matriculants either smart or athletic (inversely related)</a:t>
            </a:r>
            <a:endParaRPr lang="en-US" sz="1500" b="1" dirty="0"/>
          </a:p>
          <a:p>
            <a:r>
              <a:rPr lang="en-US" sz="1500" b="1" dirty="0"/>
              <a:t>Take-away: putting all the possible confounders in a regression model and hoping for the best = not going to work.</a:t>
            </a:r>
          </a:p>
        </p:txBody>
      </p:sp>
      <p:pic>
        <p:nvPicPr>
          <p:cNvPr id="7" name="Picture 6">
            <a:extLst>
              <a:ext uri="{FF2B5EF4-FFF2-40B4-BE49-F238E27FC236}">
                <a16:creationId xmlns:a16="http://schemas.microsoft.com/office/drawing/2014/main" id="{BD42417C-88D9-C74B-B9C5-6402F062A842}"/>
              </a:ext>
            </a:extLst>
          </p:cNvPr>
          <p:cNvPicPr>
            <a:picLocks noChangeAspect="1"/>
          </p:cNvPicPr>
          <p:nvPr/>
        </p:nvPicPr>
        <p:blipFill>
          <a:blip r:embed="rId3"/>
          <a:stretch>
            <a:fillRect/>
          </a:stretch>
        </p:blipFill>
        <p:spPr>
          <a:xfrm>
            <a:off x="5429262" y="1215316"/>
            <a:ext cx="3256076" cy="1766420"/>
          </a:xfrm>
          <a:prstGeom prst="rect">
            <a:avLst/>
          </a:prstGeom>
        </p:spPr>
      </p:pic>
      <p:pic>
        <p:nvPicPr>
          <p:cNvPr id="4" name="Picture 3">
            <a:extLst>
              <a:ext uri="{FF2B5EF4-FFF2-40B4-BE49-F238E27FC236}">
                <a16:creationId xmlns:a16="http://schemas.microsoft.com/office/drawing/2014/main" id="{3AD0316F-CE17-229A-2035-8D81EF3ECD36}"/>
              </a:ext>
            </a:extLst>
          </p:cNvPr>
          <p:cNvPicPr>
            <a:picLocks noChangeAspect="1"/>
          </p:cNvPicPr>
          <p:nvPr/>
        </p:nvPicPr>
        <p:blipFill>
          <a:blip r:embed="rId4"/>
          <a:stretch>
            <a:fillRect/>
          </a:stretch>
        </p:blipFill>
        <p:spPr>
          <a:xfrm>
            <a:off x="8486557" y="1215316"/>
            <a:ext cx="3699313" cy="1766420"/>
          </a:xfrm>
          <a:prstGeom prst="rect">
            <a:avLst/>
          </a:prstGeom>
        </p:spPr>
      </p:pic>
      <p:pic>
        <p:nvPicPr>
          <p:cNvPr id="6" name="Picture 5">
            <a:extLst>
              <a:ext uri="{FF2B5EF4-FFF2-40B4-BE49-F238E27FC236}">
                <a16:creationId xmlns:a16="http://schemas.microsoft.com/office/drawing/2014/main" id="{8F28ACFD-BE24-DC97-A6F6-D693D3407272}"/>
              </a:ext>
            </a:extLst>
          </p:cNvPr>
          <p:cNvPicPr>
            <a:picLocks noChangeAspect="1"/>
          </p:cNvPicPr>
          <p:nvPr/>
        </p:nvPicPr>
        <p:blipFill>
          <a:blip r:embed="rId5"/>
          <a:stretch>
            <a:fillRect/>
          </a:stretch>
        </p:blipFill>
        <p:spPr>
          <a:xfrm>
            <a:off x="5846705" y="3604936"/>
            <a:ext cx="5989328" cy="2066317"/>
          </a:xfrm>
          <a:prstGeom prst="rect">
            <a:avLst/>
          </a:prstGeom>
        </p:spPr>
      </p:pic>
    </p:spTree>
    <p:extLst>
      <p:ext uri="{BB962C8B-B14F-4D97-AF65-F5344CB8AC3E}">
        <p14:creationId xmlns:p14="http://schemas.microsoft.com/office/powerpoint/2010/main" val="327447591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B96EE2-7291-3997-E9C2-3136A6482A12}"/>
              </a:ext>
            </a:extLst>
          </p:cNvPr>
          <p:cNvSpPr>
            <a:spLocks noGrp="1"/>
          </p:cNvSpPr>
          <p:nvPr>
            <p:ph type="title"/>
          </p:nvPr>
        </p:nvSpPr>
        <p:spPr/>
        <p:txBody>
          <a:bodyPr/>
          <a:lstStyle/>
          <a:p>
            <a:r>
              <a:rPr lang="en-US" dirty="0"/>
              <a:t>What is an instrument</a:t>
            </a:r>
          </a:p>
        </p:txBody>
      </p:sp>
      <p:sp>
        <p:nvSpPr>
          <p:cNvPr id="3" name="Content Placeholder 2">
            <a:extLst>
              <a:ext uri="{FF2B5EF4-FFF2-40B4-BE49-F238E27FC236}">
                <a16:creationId xmlns:a16="http://schemas.microsoft.com/office/drawing/2014/main" id="{2FF661FA-6B17-B998-01BC-0C7B591DD5BF}"/>
              </a:ext>
            </a:extLst>
          </p:cNvPr>
          <p:cNvSpPr>
            <a:spLocks noGrp="1"/>
          </p:cNvSpPr>
          <p:nvPr>
            <p:ph idx="1"/>
          </p:nvPr>
        </p:nvSpPr>
        <p:spPr>
          <a:xfrm>
            <a:off x="838200" y="1584995"/>
            <a:ext cx="10515600" cy="4351338"/>
          </a:xfrm>
        </p:spPr>
        <p:txBody>
          <a:bodyPr/>
          <a:lstStyle/>
          <a:p>
            <a:r>
              <a:rPr lang="en-US" dirty="0"/>
              <a:t>What is an instrument? Something that “vibrates” the likelihood of exposure but have no other reason it’d be related to the outcome. </a:t>
            </a:r>
          </a:p>
          <a:p>
            <a:pPr lvl="1"/>
            <a:r>
              <a:rPr lang="en-US" dirty="0"/>
              <a:t>The instrument is only related to the outcome via the exposure. </a:t>
            </a:r>
          </a:p>
          <a:p>
            <a:pPr lvl="1"/>
            <a:r>
              <a:rPr lang="en-US" dirty="0"/>
              <a:t>No common cause of the instrument and the outcome.</a:t>
            </a:r>
          </a:p>
          <a:p>
            <a:pPr lvl="1"/>
            <a:r>
              <a:rPr lang="en-US" dirty="0"/>
              <a:t>IF you are interested in the size of the effect (not just yes/no), an additional assumption: distribution of effect modifiers is the same among exposed and unexposed.</a:t>
            </a:r>
          </a:p>
          <a:p>
            <a:r>
              <a:rPr lang="en-US" dirty="0"/>
              <a:t>Stronger relationship to exposure = More powerful instrument</a:t>
            </a:r>
          </a:p>
        </p:txBody>
      </p:sp>
      <p:pic>
        <p:nvPicPr>
          <p:cNvPr id="5" name="Picture 4">
            <a:extLst>
              <a:ext uri="{FF2B5EF4-FFF2-40B4-BE49-F238E27FC236}">
                <a16:creationId xmlns:a16="http://schemas.microsoft.com/office/drawing/2014/main" id="{7F66552C-67DF-38E4-EDE4-8C94CE6D9D26}"/>
              </a:ext>
            </a:extLst>
          </p:cNvPr>
          <p:cNvPicPr>
            <a:picLocks noChangeAspect="1"/>
          </p:cNvPicPr>
          <p:nvPr/>
        </p:nvPicPr>
        <p:blipFill>
          <a:blip r:embed="rId3"/>
          <a:stretch>
            <a:fillRect/>
          </a:stretch>
        </p:blipFill>
        <p:spPr>
          <a:xfrm>
            <a:off x="3180521" y="5069007"/>
            <a:ext cx="5235437" cy="1788993"/>
          </a:xfrm>
          <a:prstGeom prst="rect">
            <a:avLst/>
          </a:prstGeom>
        </p:spPr>
      </p:pic>
      <p:sp>
        <p:nvSpPr>
          <p:cNvPr id="6" name="&quot;No&quot; Symbol 5">
            <a:extLst>
              <a:ext uri="{FF2B5EF4-FFF2-40B4-BE49-F238E27FC236}">
                <a16:creationId xmlns:a16="http://schemas.microsoft.com/office/drawing/2014/main" id="{62165854-43A8-0A1A-ED94-713B78EC3CD2}"/>
              </a:ext>
            </a:extLst>
          </p:cNvPr>
          <p:cNvSpPr/>
          <p:nvPr/>
        </p:nvSpPr>
        <p:spPr>
          <a:xfrm>
            <a:off x="2733259" y="5304566"/>
            <a:ext cx="457201" cy="397565"/>
          </a:xfrm>
          <a:prstGeom prst="noSmoking">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quot;No&quot; Symbol 6">
            <a:extLst>
              <a:ext uri="{FF2B5EF4-FFF2-40B4-BE49-F238E27FC236}">
                <a16:creationId xmlns:a16="http://schemas.microsoft.com/office/drawing/2014/main" id="{77DC81D8-04C5-1442-14AA-D749852A8FF9}"/>
              </a:ext>
            </a:extLst>
          </p:cNvPr>
          <p:cNvSpPr/>
          <p:nvPr/>
        </p:nvSpPr>
        <p:spPr>
          <a:xfrm>
            <a:off x="5976731" y="6492875"/>
            <a:ext cx="457201" cy="397565"/>
          </a:xfrm>
          <a:prstGeom prst="noSmoking">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9" name="Straight Arrow Connector 8">
            <a:extLst>
              <a:ext uri="{FF2B5EF4-FFF2-40B4-BE49-F238E27FC236}">
                <a16:creationId xmlns:a16="http://schemas.microsoft.com/office/drawing/2014/main" id="{F05214DC-99C3-30BC-7E8F-F3292BF5ED54}"/>
              </a:ext>
            </a:extLst>
          </p:cNvPr>
          <p:cNvCxnSpPr>
            <a:cxnSpLocks/>
          </p:cNvCxnSpPr>
          <p:nvPr/>
        </p:nvCxnSpPr>
        <p:spPr>
          <a:xfrm>
            <a:off x="3309728" y="5588426"/>
            <a:ext cx="1677644" cy="488879"/>
          </a:xfrm>
          <a:prstGeom prst="straightConnector1">
            <a:avLst/>
          </a:prstGeom>
          <a:ln w="92075">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9B2DD2B3-5BDB-25AD-F525-730FFD85D321}"/>
              </a:ext>
            </a:extLst>
          </p:cNvPr>
          <p:cNvCxnSpPr>
            <a:cxnSpLocks/>
          </p:cNvCxnSpPr>
          <p:nvPr/>
        </p:nvCxnSpPr>
        <p:spPr>
          <a:xfrm>
            <a:off x="3180521" y="5741946"/>
            <a:ext cx="477078" cy="311268"/>
          </a:xfrm>
          <a:prstGeom prst="straightConnector1">
            <a:avLst/>
          </a:prstGeom>
          <a:ln w="92075">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DD586097-7B58-0515-8D06-B0DAEE239815}"/>
              </a:ext>
            </a:extLst>
          </p:cNvPr>
          <p:cNvCxnSpPr>
            <a:cxnSpLocks/>
          </p:cNvCxnSpPr>
          <p:nvPr/>
        </p:nvCxnSpPr>
        <p:spPr>
          <a:xfrm>
            <a:off x="4148550" y="6532631"/>
            <a:ext cx="1649689" cy="198782"/>
          </a:xfrm>
          <a:prstGeom prst="straightConnector1">
            <a:avLst/>
          </a:prstGeom>
          <a:ln w="92075">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2FFE82B2-3938-D2F4-520F-E037A5472F10}"/>
              </a:ext>
            </a:extLst>
          </p:cNvPr>
          <p:cNvCxnSpPr>
            <a:cxnSpLocks/>
          </p:cNvCxnSpPr>
          <p:nvPr/>
        </p:nvCxnSpPr>
        <p:spPr>
          <a:xfrm flipV="1">
            <a:off x="6540467" y="6492875"/>
            <a:ext cx="814490" cy="162685"/>
          </a:xfrm>
          <a:prstGeom prst="straightConnector1">
            <a:avLst/>
          </a:prstGeom>
          <a:ln w="92075">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3792700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340997-1517-F694-D107-A01B7206F432}"/>
              </a:ext>
            </a:extLst>
          </p:cNvPr>
          <p:cNvSpPr>
            <a:spLocks noGrp="1"/>
          </p:cNvSpPr>
          <p:nvPr>
            <p:ph type="title"/>
          </p:nvPr>
        </p:nvSpPr>
        <p:spPr/>
        <p:txBody>
          <a:bodyPr/>
          <a:lstStyle/>
          <a:p>
            <a:r>
              <a:rPr lang="en-US" dirty="0">
                <a:effectLst/>
                <a:latin typeface="Helvetica Neue" panose="02000503000000020004" pitchFamily="2" charset="0"/>
              </a:rPr>
              <a:t>Why is this useful?</a:t>
            </a:r>
            <a:endParaRPr lang="en-US" dirty="0"/>
          </a:p>
        </p:txBody>
      </p:sp>
      <p:sp>
        <p:nvSpPr>
          <p:cNvPr id="3" name="Content Placeholder 2">
            <a:extLst>
              <a:ext uri="{FF2B5EF4-FFF2-40B4-BE49-F238E27FC236}">
                <a16:creationId xmlns:a16="http://schemas.microsoft.com/office/drawing/2014/main" id="{739B9194-6F12-A7D3-FBF3-E4FC0C06E2EA}"/>
              </a:ext>
            </a:extLst>
          </p:cNvPr>
          <p:cNvSpPr>
            <a:spLocks noGrp="1"/>
          </p:cNvSpPr>
          <p:nvPr>
            <p:ph idx="1"/>
          </p:nvPr>
        </p:nvSpPr>
        <p:spPr>
          <a:xfrm>
            <a:off x="838200" y="1825625"/>
            <a:ext cx="6735417" cy="4351338"/>
          </a:xfrm>
        </p:spPr>
        <p:txBody>
          <a:bodyPr>
            <a:normAutofit fontScale="85000" lnSpcReduction="20000"/>
          </a:bodyPr>
          <a:lstStyle/>
          <a:p>
            <a:pPr marL="0" indent="0">
              <a:buNone/>
            </a:pPr>
            <a:r>
              <a:rPr lang="en-US" dirty="0">
                <a:effectLst/>
                <a:latin typeface="Helvetica Neue" panose="02000503000000020004" pitchFamily="2" charset="0"/>
              </a:rPr>
              <a:t>Assumptions: </a:t>
            </a:r>
          </a:p>
          <a:p>
            <a:r>
              <a:rPr lang="en-US" dirty="0">
                <a:effectLst/>
                <a:latin typeface="Helvetica Neue" panose="02000503000000020004" pitchFamily="2" charset="0"/>
              </a:rPr>
              <a:t>Traditional Study: Exposure is unconfounded</a:t>
            </a:r>
          </a:p>
          <a:p>
            <a:r>
              <a:rPr lang="en-US" dirty="0">
                <a:latin typeface="Helvetica Neue" panose="02000503000000020004" pitchFamily="2" charset="0"/>
              </a:rPr>
              <a:t>Instrumental Variable Study: Instrument is unconfounded. </a:t>
            </a:r>
          </a:p>
          <a:p>
            <a:pPr marL="0" indent="0">
              <a:buNone/>
            </a:pPr>
            <a:endParaRPr lang="en-US" dirty="0">
              <a:effectLst/>
              <a:latin typeface="Helvetica Neue" panose="02000503000000020004" pitchFamily="2" charset="0"/>
            </a:endParaRPr>
          </a:p>
          <a:p>
            <a:pPr marL="0" indent="0">
              <a:buNone/>
            </a:pPr>
            <a:r>
              <a:rPr lang="en-US" dirty="0">
                <a:effectLst/>
                <a:latin typeface="Helvetica Neue" panose="02000503000000020004" pitchFamily="2" charset="0"/>
              </a:rPr>
              <a:t>What did we gain? </a:t>
            </a:r>
            <a:r>
              <a:rPr lang="en-US" b="1" dirty="0">
                <a:effectLst/>
                <a:latin typeface="Helvetica Neue" panose="02000503000000020004" pitchFamily="2" charset="0"/>
              </a:rPr>
              <a:t>T</a:t>
            </a:r>
            <a:r>
              <a:rPr lang="en-US" b="1" dirty="0">
                <a:latin typeface="Helvetica Neue" panose="02000503000000020004" pitchFamily="2" charset="0"/>
              </a:rPr>
              <a:t>he actual relationships may be very different</a:t>
            </a:r>
          </a:p>
          <a:p>
            <a:pPr marL="0" indent="0">
              <a:buNone/>
            </a:pPr>
            <a:endParaRPr lang="en-US" b="1" dirty="0">
              <a:latin typeface="Helvetica Neue" panose="02000503000000020004" pitchFamily="2" charset="0"/>
            </a:endParaRPr>
          </a:p>
          <a:p>
            <a:pPr marL="0" indent="0">
              <a:buNone/>
            </a:pPr>
            <a:r>
              <a:rPr lang="en-US" dirty="0">
                <a:latin typeface="Helvetica Neue" panose="02000503000000020004" pitchFamily="2" charset="0"/>
              </a:rPr>
              <a:t>“Evidence triangulation”: If the effect estimate is similar under different assumptions -&gt; evidence in favor of the causal effect</a:t>
            </a:r>
          </a:p>
          <a:p>
            <a:r>
              <a:rPr lang="en-US" dirty="0">
                <a:latin typeface="Helvetica Neue" panose="02000503000000020004" pitchFamily="2" charset="0"/>
              </a:rPr>
              <a:t>vs repeating studies continent on the same assumptions</a:t>
            </a:r>
          </a:p>
        </p:txBody>
      </p:sp>
      <p:pic>
        <p:nvPicPr>
          <p:cNvPr id="5" name="Picture 4">
            <a:extLst>
              <a:ext uri="{FF2B5EF4-FFF2-40B4-BE49-F238E27FC236}">
                <a16:creationId xmlns:a16="http://schemas.microsoft.com/office/drawing/2014/main" id="{9CD0BE5E-9EDD-AF22-0467-E4369EC0907F}"/>
              </a:ext>
            </a:extLst>
          </p:cNvPr>
          <p:cNvPicPr>
            <a:picLocks noChangeAspect="1"/>
          </p:cNvPicPr>
          <p:nvPr/>
        </p:nvPicPr>
        <p:blipFill>
          <a:blip r:embed="rId3"/>
          <a:stretch>
            <a:fillRect/>
          </a:stretch>
        </p:blipFill>
        <p:spPr>
          <a:xfrm>
            <a:off x="7573617" y="1463053"/>
            <a:ext cx="4028266" cy="2383391"/>
          </a:xfrm>
          <a:prstGeom prst="rect">
            <a:avLst/>
          </a:prstGeom>
        </p:spPr>
      </p:pic>
      <p:pic>
        <p:nvPicPr>
          <p:cNvPr id="6" name="Picture 5">
            <a:extLst>
              <a:ext uri="{FF2B5EF4-FFF2-40B4-BE49-F238E27FC236}">
                <a16:creationId xmlns:a16="http://schemas.microsoft.com/office/drawing/2014/main" id="{BE1B8FB4-4AB9-EDAF-C05E-56872869421E}"/>
              </a:ext>
            </a:extLst>
          </p:cNvPr>
          <p:cNvPicPr>
            <a:picLocks noChangeAspect="1"/>
          </p:cNvPicPr>
          <p:nvPr/>
        </p:nvPicPr>
        <p:blipFill>
          <a:blip r:embed="rId4"/>
          <a:stretch>
            <a:fillRect/>
          </a:stretch>
        </p:blipFill>
        <p:spPr>
          <a:xfrm>
            <a:off x="7573617" y="3954463"/>
            <a:ext cx="4203700" cy="2222500"/>
          </a:xfrm>
          <a:prstGeom prst="rect">
            <a:avLst/>
          </a:prstGeom>
        </p:spPr>
      </p:pic>
      <p:pic>
        <p:nvPicPr>
          <p:cNvPr id="7" name="Picture 6">
            <a:extLst>
              <a:ext uri="{FF2B5EF4-FFF2-40B4-BE49-F238E27FC236}">
                <a16:creationId xmlns:a16="http://schemas.microsoft.com/office/drawing/2014/main" id="{D1832500-2D6A-7710-58FC-41E0AA285C42}"/>
              </a:ext>
            </a:extLst>
          </p:cNvPr>
          <p:cNvPicPr>
            <a:picLocks noChangeAspect="1"/>
          </p:cNvPicPr>
          <p:nvPr/>
        </p:nvPicPr>
        <p:blipFill>
          <a:blip r:embed="rId5"/>
          <a:stretch>
            <a:fillRect/>
          </a:stretch>
        </p:blipFill>
        <p:spPr>
          <a:xfrm>
            <a:off x="7056781" y="420420"/>
            <a:ext cx="4866071" cy="907696"/>
          </a:xfrm>
          <a:prstGeom prst="rect">
            <a:avLst/>
          </a:prstGeom>
        </p:spPr>
      </p:pic>
    </p:spTree>
    <p:extLst>
      <p:ext uri="{BB962C8B-B14F-4D97-AF65-F5344CB8AC3E}">
        <p14:creationId xmlns:p14="http://schemas.microsoft.com/office/powerpoint/2010/main" val="248226437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A9B118-CD66-047A-53B8-67CF4B9AD2E7}"/>
              </a:ext>
            </a:extLst>
          </p:cNvPr>
          <p:cNvSpPr>
            <a:spLocks noGrp="1"/>
          </p:cNvSpPr>
          <p:nvPr>
            <p:ph type="title"/>
          </p:nvPr>
        </p:nvSpPr>
        <p:spPr/>
        <p:txBody>
          <a:bodyPr/>
          <a:lstStyle/>
          <a:p>
            <a:r>
              <a:rPr lang="en-US" dirty="0"/>
              <a:t>Examples of instruments </a:t>
            </a:r>
          </a:p>
        </p:txBody>
      </p:sp>
      <p:sp>
        <p:nvSpPr>
          <p:cNvPr id="3" name="Content Placeholder 2">
            <a:extLst>
              <a:ext uri="{FF2B5EF4-FFF2-40B4-BE49-F238E27FC236}">
                <a16:creationId xmlns:a16="http://schemas.microsoft.com/office/drawing/2014/main" id="{DA6B6D1D-6558-79D4-3D42-7C2C1D345923}"/>
              </a:ext>
            </a:extLst>
          </p:cNvPr>
          <p:cNvSpPr>
            <a:spLocks noGrp="1"/>
          </p:cNvSpPr>
          <p:nvPr>
            <p:ph idx="1"/>
          </p:nvPr>
        </p:nvSpPr>
        <p:spPr/>
        <p:txBody>
          <a:bodyPr>
            <a:normAutofit fontScale="92500" lnSpcReduction="10000"/>
          </a:bodyPr>
          <a:lstStyle/>
          <a:p>
            <a:r>
              <a:rPr lang="en-US" dirty="0"/>
              <a:t>Randomization (ultimate instrument)</a:t>
            </a:r>
          </a:p>
          <a:p>
            <a:pPr lvl="1"/>
            <a:r>
              <a:rPr lang="en-US" dirty="0"/>
              <a:t>Only can be associated with the outcome via the exposure (no other way the coin flip could influence the outcome)</a:t>
            </a:r>
          </a:p>
          <a:p>
            <a:pPr lvl="1"/>
            <a:r>
              <a:rPr lang="en-US" dirty="0"/>
              <a:t>Cannot have a common cause with the outcome (by definition, it’s random)</a:t>
            </a:r>
          </a:p>
          <a:p>
            <a:endParaRPr lang="en-US" dirty="0"/>
          </a:p>
          <a:p>
            <a:r>
              <a:rPr lang="en-US" dirty="0"/>
              <a:t>Intention to treat*: effect of randomization on the outcome</a:t>
            </a:r>
          </a:p>
          <a:p>
            <a:pPr lvl="1"/>
            <a:r>
              <a:rPr lang="en-US" dirty="0"/>
              <a:t>The marginal effect of the policy on the group; *needs fewest assumptions</a:t>
            </a:r>
          </a:p>
          <a:p>
            <a:r>
              <a:rPr lang="en-US" dirty="0"/>
              <a:t>IV effect estimate: estimated effect of the treatment for people who were treated because of their random assignment. </a:t>
            </a:r>
          </a:p>
          <a:p>
            <a:pPr lvl="1"/>
            <a:r>
              <a:rPr lang="en-US" dirty="0"/>
              <a:t>People who would not have been treated in the control but are treated in the active arm. “Compliers”, “Marginal Patients”</a:t>
            </a:r>
          </a:p>
          <a:p>
            <a:pPr lvl="1"/>
            <a:r>
              <a:rPr lang="en-US" dirty="0"/>
              <a:t>Assumption: effect modifiers do not differ between compliers and non-compliers</a:t>
            </a:r>
          </a:p>
        </p:txBody>
      </p:sp>
      <p:pic>
        <p:nvPicPr>
          <p:cNvPr id="5" name="Picture 4">
            <a:extLst>
              <a:ext uri="{FF2B5EF4-FFF2-40B4-BE49-F238E27FC236}">
                <a16:creationId xmlns:a16="http://schemas.microsoft.com/office/drawing/2014/main" id="{78B1D008-A7C5-E422-06E6-33F2AC046EE1}"/>
              </a:ext>
            </a:extLst>
          </p:cNvPr>
          <p:cNvPicPr>
            <a:picLocks noChangeAspect="1"/>
          </p:cNvPicPr>
          <p:nvPr/>
        </p:nvPicPr>
        <p:blipFill>
          <a:blip r:embed="rId3"/>
          <a:stretch>
            <a:fillRect/>
          </a:stretch>
        </p:blipFill>
        <p:spPr>
          <a:xfrm>
            <a:off x="6965651" y="73611"/>
            <a:ext cx="4893387" cy="1908589"/>
          </a:xfrm>
          <a:prstGeom prst="rect">
            <a:avLst/>
          </a:prstGeom>
        </p:spPr>
      </p:pic>
    </p:spTree>
    <p:extLst>
      <p:ext uri="{BB962C8B-B14F-4D97-AF65-F5344CB8AC3E}">
        <p14:creationId xmlns:p14="http://schemas.microsoft.com/office/powerpoint/2010/main" val="21491567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07F9C5-D2EF-49B3-D338-DA74CF24F112}"/>
              </a:ext>
            </a:extLst>
          </p:cNvPr>
          <p:cNvSpPr>
            <a:spLocks noGrp="1"/>
          </p:cNvSpPr>
          <p:nvPr>
            <p:ph type="title"/>
          </p:nvPr>
        </p:nvSpPr>
        <p:spPr/>
        <p:txBody>
          <a:bodyPr/>
          <a:lstStyle/>
          <a:p>
            <a:r>
              <a:rPr lang="en-US" dirty="0"/>
              <a:t>Case &amp; Journal Club</a:t>
            </a:r>
          </a:p>
        </p:txBody>
      </p:sp>
      <p:sp>
        <p:nvSpPr>
          <p:cNvPr id="3" name="Content Placeholder 2">
            <a:extLst>
              <a:ext uri="{FF2B5EF4-FFF2-40B4-BE49-F238E27FC236}">
                <a16:creationId xmlns:a16="http://schemas.microsoft.com/office/drawing/2014/main" id="{9690B8FA-40FB-0B19-F942-A22E1F547AD7}"/>
              </a:ext>
            </a:extLst>
          </p:cNvPr>
          <p:cNvSpPr>
            <a:spLocks noGrp="1"/>
          </p:cNvSpPr>
          <p:nvPr>
            <p:ph idx="1"/>
          </p:nvPr>
        </p:nvSpPr>
        <p:spPr/>
        <p:txBody>
          <a:bodyPr/>
          <a:lstStyle/>
          <a:p>
            <a:r>
              <a:rPr lang="en-US" dirty="0"/>
              <a:t>65M with new onset asthma as proven by highly variable episodes of wheezing, reversible obstruction on PFTs with high </a:t>
            </a:r>
            <a:r>
              <a:rPr lang="en-US" dirty="0" err="1"/>
              <a:t>DLCo</a:t>
            </a:r>
            <a:r>
              <a:rPr lang="en-US" dirty="0"/>
              <a:t>, no notable CT findings, and both improvement with treatments (pred, ICS) and non-improvement with non-treatment. </a:t>
            </a:r>
          </a:p>
          <a:p>
            <a:r>
              <a:rPr lang="en-US" dirty="0"/>
              <a:t>Why did he get asthma? </a:t>
            </a:r>
          </a:p>
          <a:p>
            <a:pPr lvl="1"/>
            <a:r>
              <a:rPr lang="en-US" dirty="0"/>
              <a:t>Low Eos and </a:t>
            </a:r>
            <a:r>
              <a:rPr lang="en-US" dirty="0" err="1"/>
              <a:t>IgE</a:t>
            </a:r>
            <a:r>
              <a:rPr lang="en-US" dirty="0"/>
              <a:t>, but did acquire a cat</a:t>
            </a:r>
          </a:p>
          <a:p>
            <a:pPr lvl="1"/>
            <a:r>
              <a:rPr lang="en-US" dirty="0"/>
              <a:t>Some chronic rhinosinusitis </a:t>
            </a:r>
          </a:p>
          <a:p>
            <a:pPr lvl="1"/>
            <a:r>
              <a:rPr lang="en-US" dirty="0"/>
              <a:t>Owns a lawn spraying company</a:t>
            </a:r>
          </a:p>
          <a:p>
            <a:pPr lvl="1"/>
            <a:r>
              <a:rPr lang="en-US" dirty="0"/>
              <a:t>Mild OSA</a:t>
            </a:r>
          </a:p>
          <a:p>
            <a:pPr lvl="1"/>
            <a:r>
              <a:rPr lang="en-US" dirty="0"/>
              <a:t>Has heartburn that goes away with TUMS</a:t>
            </a:r>
          </a:p>
        </p:txBody>
      </p:sp>
      <p:pic>
        <p:nvPicPr>
          <p:cNvPr id="3074" name="Picture 2" descr="Gastroesophageal Reflux Disease (GERD) - YouTube">
            <a:extLst>
              <a:ext uri="{FF2B5EF4-FFF2-40B4-BE49-F238E27FC236}">
                <a16:creationId xmlns:a16="http://schemas.microsoft.com/office/drawing/2014/main" id="{82612DCC-321F-566C-971C-18BC3206809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43800" y="3723560"/>
            <a:ext cx="3810000" cy="2133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9399793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E3CCA87-E5A9-6F18-2943-270A45789EE6}"/>
              </a:ext>
            </a:extLst>
          </p:cNvPr>
          <p:cNvSpPr>
            <a:spLocks noGrp="1"/>
          </p:cNvSpPr>
          <p:nvPr>
            <p:ph idx="1"/>
          </p:nvPr>
        </p:nvSpPr>
        <p:spPr>
          <a:xfrm>
            <a:off x="821266" y="3068637"/>
            <a:ext cx="5725585" cy="3424238"/>
          </a:xfrm>
        </p:spPr>
        <p:txBody>
          <a:bodyPr>
            <a:normAutofit fontScale="92500" lnSpcReduction="20000"/>
          </a:bodyPr>
          <a:lstStyle/>
          <a:p>
            <a:r>
              <a:rPr lang="en-US" dirty="0"/>
              <a:t>3 European countries without colon cancer screening; randomized 84585 patients 55-64 y/o to a single invitation to colon cancer screening. </a:t>
            </a:r>
          </a:p>
          <a:p>
            <a:r>
              <a:rPr lang="en-US" dirty="0"/>
              <a:t>42% underwent screening (compared, ~60% in USA) </a:t>
            </a:r>
          </a:p>
          <a:p>
            <a:r>
              <a:rPr lang="en-US" dirty="0"/>
              <a:t>ITT: RR Colon Cancer Mortality 0.90 (CI 0.64-1.16)</a:t>
            </a:r>
          </a:p>
          <a:p>
            <a:r>
              <a:rPr lang="en-US" dirty="0"/>
              <a:t>(10y outcomes reported; powered for 15y outcomes)</a:t>
            </a:r>
          </a:p>
        </p:txBody>
      </p:sp>
      <p:pic>
        <p:nvPicPr>
          <p:cNvPr id="6" name="Picture 5">
            <a:extLst>
              <a:ext uri="{FF2B5EF4-FFF2-40B4-BE49-F238E27FC236}">
                <a16:creationId xmlns:a16="http://schemas.microsoft.com/office/drawing/2014/main" id="{D2B28BC9-50E1-F174-2F28-D0FC428E0FC8}"/>
              </a:ext>
            </a:extLst>
          </p:cNvPr>
          <p:cNvPicPr>
            <a:picLocks noChangeAspect="1"/>
          </p:cNvPicPr>
          <p:nvPr/>
        </p:nvPicPr>
        <p:blipFill>
          <a:blip r:embed="rId3"/>
          <a:stretch>
            <a:fillRect/>
          </a:stretch>
        </p:blipFill>
        <p:spPr>
          <a:xfrm>
            <a:off x="1195916" y="376502"/>
            <a:ext cx="5473700" cy="2387600"/>
          </a:xfrm>
          <a:prstGeom prst="rect">
            <a:avLst/>
          </a:prstGeom>
        </p:spPr>
      </p:pic>
      <p:pic>
        <p:nvPicPr>
          <p:cNvPr id="7" name="Picture 6">
            <a:extLst>
              <a:ext uri="{FF2B5EF4-FFF2-40B4-BE49-F238E27FC236}">
                <a16:creationId xmlns:a16="http://schemas.microsoft.com/office/drawing/2014/main" id="{E208468C-B577-AA3E-DD29-FA22FF1CF08C}"/>
              </a:ext>
            </a:extLst>
          </p:cNvPr>
          <p:cNvPicPr>
            <a:picLocks noChangeAspect="1"/>
          </p:cNvPicPr>
          <p:nvPr/>
        </p:nvPicPr>
        <p:blipFill>
          <a:blip r:embed="rId4"/>
          <a:stretch>
            <a:fillRect/>
          </a:stretch>
        </p:blipFill>
        <p:spPr>
          <a:xfrm>
            <a:off x="6858000" y="184560"/>
            <a:ext cx="4904316" cy="4331084"/>
          </a:xfrm>
          <a:prstGeom prst="rect">
            <a:avLst/>
          </a:prstGeom>
        </p:spPr>
      </p:pic>
      <p:pic>
        <p:nvPicPr>
          <p:cNvPr id="7170" name="Picture 2">
            <a:extLst>
              <a:ext uri="{FF2B5EF4-FFF2-40B4-BE49-F238E27FC236}">
                <a16:creationId xmlns:a16="http://schemas.microsoft.com/office/drawing/2014/main" id="{6E93D753-2B81-BDD7-D8E4-2A7236F06F7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21059" y="3892326"/>
            <a:ext cx="5725585" cy="29656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050382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892B9A-07D6-33D1-1C05-F1747191EF8D}"/>
              </a:ext>
            </a:extLst>
          </p:cNvPr>
          <p:cNvSpPr>
            <a:spLocks noGrp="1"/>
          </p:cNvSpPr>
          <p:nvPr>
            <p:ph type="title"/>
          </p:nvPr>
        </p:nvSpPr>
        <p:spPr/>
        <p:txBody>
          <a:bodyPr/>
          <a:lstStyle/>
          <a:p>
            <a:r>
              <a:rPr lang="en-US" dirty="0"/>
              <a:t>Example: </a:t>
            </a:r>
          </a:p>
        </p:txBody>
      </p:sp>
      <p:sp>
        <p:nvSpPr>
          <p:cNvPr id="3" name="Content Placeholder 2">
            <a:extLst>
              <a:ext uri="{FF2B5EF4-FFF2-40B4-BE49-F238E27FC236}">
                <a16:creationId xmlns:a16="http://schemas.microsoft.com/office/drawing/2014/main" id="{18579502-2AA7-852F-A796-7E24C781C5E2}"/>
              </a:ext>
            </a:extLst>
          </p:cNvPr>
          <p:cNvSpPr>
            <a:spLocks noGrp="1"/>
          </p:cNvSpPr>
          <p:nvPr>
            <p:ph idx="1"/>
          </p:nvPr>
        </p:nvSpPr>
        <p:spPr>
          <a:xfrm>
            <a:off x="838200" y="1825625"/>
            <a:ext cx="5727700" cy="4351338"/>
          </a:xfrm>
        </p:spPr>
        <p:txBody>
          <a:bodyPr/>
          <a:lstStyle/>
          <a:p>
            <a:r>
              <a:rPr lang="en-US" dirty="0"/>
              <a:t>Instrument: Bed Strain</a:t>
            </a:r>
          </a:p>
          <a:p>
            <a:r>
              <a:rPr lang="en-US" dirty="0"/>
              <a:t>Exposure: time to ICU admit</a:t>
            </a:r>
          </a:p>
          <a:p>
            <a:pPr lvl="1"/>
            <a:r>
              <a:rPr lang="en-US" dirty="0"/>
              <a:t>Bed Strain does influence admit speed</a:t>
            </a:r>
          </a:p>
          <a:p>
            <a:r>
              <a:rPr lang="en-US" dirty="0"/>
              <a:t>Assumptions: </a:t>
            </a:r>
          </a:p>
          <a:p>
            <a:pPr lvl="1"/>
            <a:r>
              <a:rPr lang="en-US" dirty="0"/>
              <a:t>There are no common cause of bed strain and admit speed </a:t>
            </a:r>
          </a:p>
          <a:p>
            <a:pPr lvl="1"/>
            <a:r>
              <a:rPr lang="en-US" i="1" dirty="0"/>
              <a:t>Bed strain only influence mortality through time to ICU admit</a:t>
            </a:r>
          </a:p>
        </p:txBody>
      </p:sp>
      <p:pic>
        <p:nvPicPr>
          <p:cNvPr id="4" name="Picture 3">
            <a:extLst>
              <a:ext uri="{FF2B5EF4-FFF2-40B4-BE49-F238E27FC236}">
                <a16:creationId xmlns:a16="http://schemas.microsoft.com/office/drawing/2014/main" id="{8A7F52B5-D050-F2C7-6EA4-7D20A46A299E}"/>
              </a:ext>
            </a:extLst>
          </p:cNvPr>
          <p:cNvPicPr>
            <a:picLocks noChangeAspect="1"/>
          </p:cNvPicPr>
          <p:nvPr/>
        </p:nvPicPr>
        <p:blipFill>
          <a:blip r:embed="rId3"/>
          <a:stretch>
            <a:fillRect/>
          </a:stretch>
        </p:blipFill>
        <p:spPr>
          <a:xfrm>
            <a:off x="3613150" y="365125"/>
            <a:ext cx="4965700" cy="1282700"/>
          </a:xfrm>
          <a:prstGeom prst="rect">
            <a:avLst/>
          </a:prstGeom>
        </p:spPr>
      </p:pic>
      <p:pic>
        <p:nvPicPr>
          <p:cNvPr id="5" name="Picture 4">
            <a:extLst>
              <a:ext uri="{FF2B5EF4-FFF2-40B4-BE49-F238E27FC236}">
                <a16:creationId xmlns:a16="http://schemas.microsoft.com/office/drawing/2014/main" id="{E51018FD-9529-49E8-826D-7CA0B0641C93}"/>
              </a:ext>
            </a:extLst>
          </p:cNvPr>
          <p:cNvPicPr>
            <a:picLocks noChangeAspect="1"/>
          </p:cNvPicPr>
          <p:nvPr/>
        </p:nvPicPr>
        <p:blipFill>
          <a:blip r:embed="rId4"/>
          <a:stretch>
            <a:fillRect/>
          </a:stretch>
        </p:blipFill>
        <p:spPr>
          <a:xfrm>
            <a:off x="6654800" y="1825625"/>
            <a:ext cx="4699000" cy="1155700"/>
          </a:xfrm>
          <a:prstGeom prst="rect">
            <a:avLst/>
          </a:prstGeom>
        </p:spPr>
      </p:pic>
      <p:pic>
        <p:nvPicPr>
          <p:cNvPr id="6" name="Picture 5">
            <a:extLst>
              <a:ext uri="{FF2B5EF4-FFF2-40B4-BE49-F238E27FC236}">
                <a16:creationId xmlns:a16="http://schemas.microsoft.com/office/drawing/2014/main" id="{89AD0AF8-1BFD-6E61-0DF4-E6F897123C1E}"/>
              </a:ext>
            </a:extLst>
          </p:cNvPr>
          <p:cNvPicPr>
            <a:picLocks noChangeAspect="1"/>
          </p:cNvPicPr>
          <p:nvPr/>
        </p:nvPicPr>
        <p:blipFill>
          <a:blip r:embed="rId5"/>
          <a:stretch>
            <a:fillRect/>
          </a:stretch>
        </p:blipFill>
        <p:spPr>
          <a:xfrm>
            <a:off x="6565900" y="3462946"/>
            <a:ext cx="4876800" cy="1917700"/>
          </a:xfrm>
          <a:prstGeom prst="rect">
            <a:avLst/>
          </a:prstGeom>
        </p:spPr>
      </p:pic>
      <p:pic>
        <p:nvPicPr>
          <p:cNvPr id="7" name="Picture 6">
            <a:extLst>
              <a:ext uri="{FF2B5EF4-FFF2-40B4-BE49-F238E27FC236}">
                <a16:creationId xmlns:a16="http://schemas.microsoft.com/office/drawing/2014/main" id="{6C594014-F4A5-6369-7B07-C057A208897E}"/>
              </a:ext>
            </a:extLst>
          </p:cNvPr>
          <p:cNvPicPr>
            <a:picLocks noChangeAspect="1"/>
          </p:cNvPicPr>
          <p:nvPr/>
        </p:nvPicPr>
        <p:blipFill>
          <a:blip r:embed="rId6"/>
          <a:stretch>
            <a:fillRect/>
          </a:stretch>
        </p:blipFill>
        <p:spPr>
          <a:xfrm>
            <a:off x="2482850" y="5257635"/>
            <a:ext cx="2438400" cy="1422400"/>
          </a:xfrm>
          <a:prstGeom prst="rect">
            <a:avLst/>
          </a:prstGeom>
        </p:spPr>
      </p:pic>
    </p:spTree>
    <p:extLst>
      <p:ext uri="{BB962C8B-B14F-4D97-AF65-F5344CB8AC3E}">
        <p14:creationId xmlns:p14="http://schemas.microsoft.com/office/powerpoint/2010/main" val="75260420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8DE2E7-EE72-3219-E630-2E27E03C048C}"/>
              </a:ext>
            </a:extLst>
          </p:cNvPr>
          <p:cNvSpPr>
            <a:spLocks noGrp="1"/>
          </p:cNvSpPr>
          <p:nvPr>
            <p:ph type="title"/>
          </p:nvPr>
        </p:nvSpPr>
        <p:spPr/>
        <p:txBody>
          <a:bodyPr/>
          <a:lstStyle/>
          <a:p>
            <a:r>
              <a:rPr lang="en-US" dirty="0"/>
              <a:t>Example: Genetic Assortment</a:t>
            </a:r>
          </a:p>
        </p:txBody>
      </p:sp>
      <p:sp>
        <p:nvSpPr>
          <p:cNvPr id="3" name="Content Placeholder 2">
            <a:extLst>
              <a:ext uri="{FF2B5EF4-FFF2-40B4-BE49-F238E27FC236}">
                <a16:creationId xmlns:a16="http://schemas.microsoft.com/office/drawing/2014/main" id="{5DB0CAAC-9260-6C05-9EA9-1DC2AEADD630}"/>
              </a:ext>
            </a:extLst>
          </p:cNvPr>
          <p:cNvSpPr>
            <a:spLocks noGrp="1"/>
          </p:cNvSpPr>
          <p:nvPr>
            <p:ph idx="1"/>
          </p:nvPr>
        </p:nvSpPr>
        <p:spPr/>
        <p:txBody>
          <a:bodyPr>
            <a:noAutofit/>
          </a:bodyPr>
          <a:lstStyle/>
          <a:p>
            <a:r>
              <a:rPr lang="en-US" sz="2200" dirty="0">
                <a:latin typeface="Calibri" panose="020F0502020204030204" pitchFamily="34" charset="0"/>
                <a:cs typeface="Calibri" panose="020F0502020204030204" pitchFamily="34" charset="0"/>
              </a:rPr>
              <a:t>Genes assort randomly-</a:t>
            </a:r>
            <a:r>
              <a:rPr lang="en-US" sz="2200" dirty="0" err="1">
                <a:latin typeface="Calibri" panose="020F0502020204030204" pitchFamily="34" charset="0"/>
                <a:cs typeface="Calibri" panose="020F0502020204030204" pitchFamily="34" charset="0"/>
              </a:rPr>
              <a:t>ish</a:t>
            </a:r>
            <a:r>
              <a:rPr lang="en-US" sz="2200" dirty="0">
                <a:latin typeface="Calibri" panose="020F0502020204030204" pitchFamily="34" charset="0"/>
                <a:cs typeface="Calibri" panose="020F0502020204030204" pitchFamily="34" charset="0"/>
              </a:rPr>
              <a:t>*, from either parent</a:t>
            </a:r>
          </a:p>
          <a:p>
            <a:r>
              <a:rPr lang="en-US" sz="2200" dirty="0">
                <a:latin typeface="Calibri" panose="020F0502020204030204" pitchFamily="34" charset="0"/>
                <a:cs typeface="Calibri" panose="020F0502020204030204" pitchFamily="34" charset="0"/>
              </a:rPr>
              <a:t>If those genes are associated with an exposure (e.g. LDL level, coffee intake, alcohol intake, predisposition to exercise), they may fit the definition of an instrument for some outcomes: </a:t>
            </a:r>
          </a:p>
          <a:p>
            <a:pPr lvl="1"/>
            <a:r>
              <a:rPr lang="en-US" sz="2200" b="1" dirty="0" err="1">
                <a:latin typeface="Calibri" panose="020F0502020204030204" pitchFamily="34" charset="0"/>
                <a:cs typeface="Calibri" panose="020F0502020204030204" pitchFamily="34" charset="0"/>
              </a:rPr>
              <a:t>Relavence</a:t>
            </a:r>
            <a:r>
              <a:rPr lang="en-US" sz="2200" b="1" dirty="0">
                <a:latin typeface="Calibri" panose="020F0502020204030204" pitchFamily="34" charset="0"/>
                <a:cs typeface="Calibri" panose="020F0502020204030204" pitchFamily="34" charset="0"/>
              </a:rPr>
              <a:t>: </a:t>
            </a:r>
            <a:r>
              <a:rPr lang="en-US" sz="2200" dirty="0">
                <a:latin typeface="Calibri" panose="020F0502020204030204" pitchFamily="34" charset="0"/>
                <a:cs typeface="Calibri" panose="020F0502020204030204" pitchFamily="34" charset="0"/>
              </a:rPr>
              <a:t>P</a:t>
            </a:r>
            <a:r>
              <a:rPr lang="en-US" sz="2200" dirty="0">
                <a:effectLst/>
                <a:latin typeface="Calibri" panose="020F0502020204030204" pitchFamily="34" charset="0"/>
                <a:cs typeface="Calibri" panose="020F0502020204030204" pitchFamily="34" charset="0"/>
              </a:rPr>
              <a:t>redictor of exposure (can be assessed numerically)</a:t>
            </a:r>
          </a:p>
          <a:p>
            <a:pPr lvl="1"/>
            <a:r>
              <a:rPr lang="en-US" sz="2200" dirty="0">
                <a:latin typeface="Calibri" panose="020F0502020204030204" pitchFamily="34" charset="0"/>
                <a:cs typeface="Calibri" panose="020F0502020204030204" pitchFamily="34" charset="0"/>
              </a:rPr>
              <a:t>No common cause of the instrument and the outcome. </a:t>
            </a:r>
          </a:p>
          <a:p>
            <a:pPr lvl="2"/>
            <a:r>
              <a:rPr lang="en-US" sz="2200" dirty="0">
                <a:latin typeface="Calibri" panose="020F0502020204030204" pitchFamily="34" charset="0"/>
                <a:cs typeface="Calibri" panose="020F0502020204030204" pitchFamily="34" charset="0"/>
              </a:rPr>
              <a:t>To the extent genetic assortment is random – it’s impossible. No reverse causation</a:t>
            </a:r>
          </a:p>
          <a:p>
            <a:pPr lvl="2"/>
            <a:r>
              <a:rPr lang="en-US" sz="2200" b="1" dirty="0">
                <a:effectLst/>
                <a:latin typeface="Calibri" panose="020F0502020204030204" pitchFamily="34" charset="0"/>
                <a:cs typeface="Calibri" panose="020F0502020204030204" pitchFamily="34" charset="0"/>
              </a:rPr>
              <a:t>Independence</a:t>
            </a:r>
            <a:r>
              <a:rPr lang="en-US" sz="2200" b="1" dirty="0">
                <a:latin typeface="Calibri" panose="020F0502020204030204" pitchFamily="34" charset="0"/>
                <a:cs typeface="Calibri" panose="020F0502020204030204" pitchFamily="34" charset="0"/>
              </a:rPr>
              <a:t>: </a:t>
            </a:r>
            <a:r>
              <a:rPr lang="en-US" sz="2200" dirty="0">
                <a:latin typeface="Calibri" panose="020F0502020204030204" pitchFamily="34" charset="0"/>
                <a:cs typeface="Calibri" panose="020F0502020204030204" pitchFamily="34" charset="0"/>
              </a:rPr>
              <a:t>*Allele frequencies can differ by, say, race (confounders). Or, be in linkage disequilibrium with other alleles that influence outcome risk.</a:t>
            </a:r>
            <a:endParaRPr lang="en-US" sz="2200" dirty="0">
              <a:effectLst/>
              <a:latin typeface="Calibri" panose="020F0502020204030204" pitchFamily="34" charset="0"/>
              <a:cs typeface="Calibri" panose="020F0502020204030204" pitchFamily="34" charset="0"/>
            </a:endParaRPr>
          </a:p>
          <a:p>
            <a:pPr lvl="1"/>
            <a:r>
              <a:rPr lang="en-US" sz="2200" dirty="0">
                <a:effectLst/>
                <a:latin typeface="Calibri" panose="020F0502020204030204" pitchFamily="34" charset="0"/>
                <a:cs typeface="Calibri" panose="020F0502020204030204" pitchFamily="34" charset="0"/>
              </a:rPr>
              <a:t>All of the association with the outcome is mediated by the exposure. </a:t>
            </a:r>
          </a:p>
          <a:p>
            <a:pPr lvl="2"/>
            <a:r>
              <a:rPr lang="en-US" sz="2200" b="1" dirty="0">
                <a:effectLst/>
                <a:latin typeface="Calibri" panose="020F0502020204030204" pitchFamily="34" charset="0"/>
                <a:cs typeface="Calibri" panose="020F0502020204030204" pitchFamily="34" charset="0"/>
              </a:rPr>
              <a:t>Exclusion Restriction</a:t>
            </a:r>
            <a:r>
              <a:rPr lang="en-US" sz="2200" b="1" dirty="0">
                <a:latin typeface="Calibri" panose="020F0502020204030204" pitchFamily="34" charset="0"/>
                <a:cs typeface="Calibri" panose="020F0502020204030204" pitchFamily="34" charset="0"/>
              </a:rPr>
              <a:t>: </a:t>
            </a:r>
            <a:r>
              <a:rPr lang="en-US" sz="2200" dirty="0">
                <a:latin typeface="Calibri" panose="020F0502020204030204" pitchFamily="34" charset="0"/>
                <a:cs typeface="Calibri" panose="020F0502020204030204" pitchFamily="34" charset="0"/>
              </a:rPr>
              <a:t>No Horizontal Pleiotropy (influence multiple pathways)</a:t>
            </a:r>
            <a:endParaRPr lang="en-US" sz="2200" dirty="0">
              <a:effectLst/>
              <a:latin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9F1CBC11-61A4-79D2-7B33-158CB44244F2}"/>
              </a:ext>
            </a:extLst>
          </p:cNvPr>
          <p:cNvPicPr>
            <a:picLocks noChangeAspect="1"/>
          </p:cNvPicPr>
          <p:nvPr/>
        </p:nvPicPr>
        <p:blipFill>
          <a:blip r:embed="rId3"/>
          <a:stretch>
            <a:fillRect/>
          </a:stretch>
        </p:blipFill>
        <p:spPr>
          <a:xfrm>
            <a:off x="7854353" y="266042"/>
            <a:ext cx="4279941" cy="1722507"/>
          </a:xfrm>
          <a:prstGeom prst="rect">
            <a:avLst/>
          </a:prstGeom>
        </p:spPr>
      </p:pic>
    </p:spTree>
    <p:extLst>
      <p:ext uri="{BB962C8B-B14F-4D97-AF65-F5344CB8AC3E}">
        <p14:creationId xmlns:p14="http://schemas.microsoft.com/office/powerpoint/2010/main" val="214387073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A7ACD6-F6E4-90EC-74C4-949C6224961C}"/>
              </a:ext>
            </a:extLst>
          </p:cNvPr>
          <p:cNvSpPr>
            <a:spLocks noGrp="1"/>
          </p:cNvSpPr>
          <p:nvPr>
            <p:ph type="title"/>
          </p:nvPr>
        </p:nvSpPr>
        <p:spPr/>
        <p:txBody>
          <a:bodyPr/>
          <a:lstStyle/>
          <a:p>
            <a:r>
              <a:rPr lang="en-US" dirty="0"/>
              <a:t>Why Now? Bio GWAS</a:t>
            </a:r>
          </a:p>
        </p:txBody>
      </p:sp>
      <p:sp>
        <p:nvSpPr>
          <p:cNvPr id="3" name="Content Placeholder 2">
            <a:extLst>
              <a:ext uri="{FF2B5EF4-FFF2-40B4-BE49-F238E27FC236}">
                <a16:creationId xmlns:a16="http://schemas.microsoft.com/office/drawing/2014/main" id="{3BB0B4CB-709C-A0C1-7A2E-503371389DD7}"/>
              </a:ext>
            </a:extLst>
          </p:cNvPr>
          <p:cNvSpPr>
            <a:spLocks noGrp="1"/>
          </p:cNvSpPr>
          <p:nvPr>
            <p:ph idx="1"/>
          </p:nvPr>
        </p:nvSpPr>
        <p:spPr/>
        <p:txBody>
          <a:bodyPr/>
          <a:lstStyle/>
          <a:p>
            <a:r>
              <a:rPr lang="en-US" dirty="0"/>
              <a:t>Genome-Wide Association Studies (GWAS)</a:t>
            </a:r>
          </a:p>
          <a:p>
            <a:pPr lvl="1"/>
            <a:r>
              <a:rPr lang="en-US" dirty="0"/>
              <a:t>Genetic sequencing (SNPs)</a:t>
            </a:r>
          </a:p>
          <a:p>
            <a:pPr lvl="1"/>
            <a:r>
              <a:rPr lang="en-US" dirty="0"/>
              <a:t>Clinical information</a:t>
            </a:r>
          </a:p>
          <a:p>
            <a:r>
              <a:rPr lang="en-US" dirty="0"/>
              <a:t>500,000 individuals (each)</a:t>
            </a:r>
          </a:p>
          <a:p>
            <a:endParaRPr lang="en-US" dirty="0"/>
          </a:p>
        </p:txBody>
      </p:sp>
      <p:pic>
        <p:nvPicPr>
          <p:cNvPr id="1026" name="Picture 2">
            <a:extLst>
              <a:ext uri="{FF2B5EF4-FFF2-40B4-BE49-F238E27FC236}">
                <a16:creationId xmlns:a16="http://schemas.microsoft.com/office/drawing/2014/main" id="{2AF07911-BC77-E9EC-0D6C-71BDF1DDB33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59800" y="1076187"/>
            <a:ext cx="2794000" cy="31750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A945EA2A-BBD4-693F-BC26-6277E3CA42F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59800" y="4962249"/>
            <a:ext cx="2794000" cy="13335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Manhattan plot of a GWAS">
            <a:extLst>
              <a:ext uri="{FF2B5EF4-FFF2-40B4-BE49-F238E27FC236}">
                <a16:creationId xmlns:a16="http://schemas.microsoft.com/office/drawing/2014/main" id="{6BB9DD66-C148-7115-3684-32AB6CA34FE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98882" y="3767932"/>
            <a:ext cx="6934200" cy="2997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4243298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31421DE-0ED7-03D7-A6D4-B138951EF47A}"/>
              </a:ext>
            </a:extLst>
          </p:cNvPr>
          <p:cNvSpPr>
            <a:spLocks noGrp="1"/>
          </p:cNvSpPr>
          <p:nvPr>
            <p:ph type="title"/>
          </p:nvPr>
        </p:nvSpPr>
        <p:spPr>
          <a:xfrm>
            <a:off x="572493" y="238539"/>
            <a:ext cx="11018520" cy="1434415"/>
          </a:xfrm>
        </p:spPr>
        <p:txBody>
          <a:bodyPr anchor="b">
            <a:normAutofit/>
          </a:bodyPr>
          <a:lstStyle/>
          <a:p>
            <a:r>
              <a:rPr lang="en-US" sz="5400"/>
              <a:t>Mendelian Randomization</a:t>
            </a:r>
          </a:p>
        </p:txBody>
      </p:sp>
      <p:sp>
        <p:nvSpPr>
          <p:cNvPr id="11"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86F878CC-DD55-91E5-0670-C25751160C77}"/>
              </a:ext>
            </a:extLst>
          </p:cNvPr>
          <p:cNvSpPr>
            <a:spLocks noGrp="1"/>
          </p:cNvSpPr>
          <p:nvPr>
            <p:ph idx="1"/>
          </p:nvPr>
        </p:nvSpPr>
        <p:spPr>
          <a:xfrm>
            <a:off x="572493" y="2071316"/>
            <a:ext cx="6713552" cy="4119172"/>
          </a:xfrm>
        </p:spPr>
        <p:txBody>
          <a:bodyPr anchor="t">
            <a:normAutofit/>
          </a:bodyPr>
          <a:lstStyle/>
          <a:p>
            <a:pPr marL="514350" indent="-514350">
              <a:buFont typeface="+mj-lt"/>
              <a:buAutoNum type="arabicPeriod"/>
            </a:pPr>
            <a:r>
              <a:rPr lang="en-US" sz="1900" dirty="0"/>
              <a:t>Regression using genetic loci (SNPs) to predict ‘exposure’ risk.</a:t>
            </a:r>
          </a:p>
          <a:p>
            <a:pPr lvl="1"/>
            <a:r>
              <a:rPr lang="en-US" sz="1900" dirty="0"/>
              <a:t> Instrument = “genetic predisposition to the exposure”. </a:t>
            </a:r>
          </a:p>
          <a:p>
            <a:pPr lvl="1"/>
            <a:r>
              <a:rPr lang="en-US" sz="1900" dirty="0"/>
              <a:t>This step verifies how “strong” the instrument is</a:t>
            </a:r>
          </a:p>
          <a:p>
            <a:pPr lvl="2"/>
            <a:r>
              <a:rPr lang="en-US" sz="1900" dirty="0"/>
              <a:t>weak = low power; violation in IV assumptions have bigger effect.</a:t>
            </a:r>
          </a:p>
          <a:p>
            <a:pPr marL="514350" indent="-514350">
              <a:buFont typeface="+mj-lt"/>
              <a:buAutoNum type="arabicPeriod"/>
            </a:pPr>
            <a:r>
              <a:rPr lang="en-US" sz="1900" dirty="0"/>
              <a:t>Evaluate the instrument [predicted genetic risk of exposure] to correlation with the outcome</a:t>
            </a:r>
          </a:p>
          <a:p>
            <a:pPr marL="0" indent="0">
              <a:buNone/>
            </a:pPr>
            <a:endParaRPr lang="en-US" sz="1900" dirty="0"/>
          </a:p>
          <a:p>
            <a:pPr marL="0" indent="0">
              <a:buNone/>
            </a:pPr>
            <a:r>
              <a:rPr lang="en-US" sz="1900" dirty="0"/>
              <a:t>The two steps can be done in different datasets (‘two sample MR’)</a:t>
            </a:r>
          </a:p>
          <a:p>
            <a:pPr lvl="1"/>
            <a:r>
              <a:rPr lang="en-US" sz="1900" dirty="0"/>
              <a:t>GWAS studies: effect of each polymorphism on an outcome (UK Biobank, Finn)</a:t>
            </a:r>
          </a:p>
          <a:p>
            <a:pPr lvl="1"/>
            <a:r>
              <a:rPr lang="en-US" sz="1900" dirty="0"/>
              <a:t>Effect of each polymorphism on the ‘treatment’/exposure</a:t>
            </a:r>
          </a:p>
        </p:txBody>
      </p:sp>
      <p:pic>
        <p:nvPicPr>
          <p:cNvPr id="4" name="Picture 3">
            <a:extLst>
              <a:ext uri="{FF2B5EF4-FFF2-40B4-BE49-F238E27FC236}">
                <a16:creationId xmlns:a16="http://schemas.microsoft.com/office/drawing/2014/main" id="{5F107B94-E949-C269-61CE-E16B456292D1}"/>
              </a:ext>
            </a:extLst>
          </p:cNvPr>
          <p:cNvPicPr>
            <a:picLocks noChangeAspect="1"/>
          </p:cNvPicPr>
          <p:nvPr/>
        </p:nvPicPr>
        <p:blipFill rotWithShape="1">
          <a:blip r:embed="rId3"/>
          <a:srcRect r="5654" b="-3"/>
          <a:stretch/>
        </p:blipFill>
        <p:spPr>
          <a:xfrm>
            <a:off x="7675658" y="2093976"/>
            <a:ext cx="3941064" cy="4096512"/>
          </a:xfrm>
          <a:prstGeom prst="rect">
            <a:avLst/>
          </a:prstGeom>
        </p:spPr>
      </p:pic>
    </p:spTree>
    <p:extLst>
      <p:ext uri="{BB962C8B-B14F-4D97-AF65-F5344CB8AC3E}">
        <p14:creationId xmlns:p14="http://schemas.microsoft.com/office/powerpoint/2010/main" val="58150915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70B0CC-E27F-D944-D059-A281FBA28797}"/>
              </a:ext>
            </a:extLst>
          </p:cNvPr>
          <p:cNvSpPr>
            <a:spLocks noGrp="1"/>
          </p:cNvSpPr>
          <p:nvPr>
            <p:ph type="title"/>
          </p:nvPr>
        </p:nvSpPr>
        <p:spPr/>
        <p:txBody>
          <a:bodyPr/>
          <a:lstStyle/>
          <a:p>
            <a:r>
              <a:rPr lang="en-US" dirty="0"/>
              <a:t>Coffee Intake</a:t>
            </a:r>
          </a:p>
        </p:txBody>
      </p:sp>
      <p:sp>
        <p:nvSpPr>
          <p:cNvPr id="3" name="Content Placeholder 2">
            <a:extLst>
              <a:ext uri="{FF2B5EF4-FFF2-40B4-BE49-F238E27FC236}">
                <a16:creationId xmlns:a16="http://schemas.microsoft.com/office/drawing/2014/main" id="{16851AE3-7306-2D4F-79DD-A2F5725D3BEF}"/>
              </a:ext>
            </a:extLst>
          </p:cNvPr>
          <p:cNvSpPr>
            <a:spLocks noGrp="1"/>
          </p:cNvSpPr>
          <p:nvPr>
            <p:ph idx="1"/>
          </p:nvPr>
        </p:nvSpPr>
        <p:spPr>
          <a:xfrm>
            <a:off x="838200" y="1825625"/>
            <a:ext cx="7590183" cy="4351338"/>
          </a:xfrm>
        </p:spPr>
        <p:txBody>
          <a:bodyPr>
            <a:normAutofit fontScale="92500"/>
          </a:bodyPr>
          <a:lstStyle/>
          <a:p>
            <a:r>
              <a:rPr lang="en-US" dirty="0"/>
              <a:t>Conventional Analysis Assumptions:</a:t>
            </a:r>
          </a:p>
          <a:p>
            <a:pPr lvl="1"/>
            <a:r>
              <a:rPr lang="en-US" dirty="0"/>
              <a:t>People who drink coffee are similar in risk of mortality to people who don’t, except for the coffee</a:t>
            </a:r>
          </a:p>
          <a:p>
            <a:pPr lvl="2"/>
            <a:r>
              <a:rPr lang="en-US" dirty="0"/>
              <a:t>Dubious: Rich people with white color jobs drink coffee. </a:t>
            </a:r>
          </a:p>
          <a:p>
            <a:pPr marL="0" indent="0">
              <a:buNone/>
            </a:pPr>
            <a:endParaRPr lang="en-US" dirty="0"/>
          </a:p>
          <a:p>
            <a:r>
              <a:rPr lang="en-US" dirty="0"/>
              <a:t>Mendelian Randomization Assumptions:</a:t>
            </a:r>
          </a:p>
          <a:p>
            <a:pPr lvl="1"/>
            <a:r>
              <a:rPr lang="en-US" dirty="0"/>
              <a:t>Genetic predisposition (e.g. caffeine metabolism variants) not in linkage disequilibrium with other alleles predicting mortality; the variants that influence coffee consumption don’t influence mortality through another pathway</a:t>
            </a:r>
          </a:p>
          <a:p>
            <a:pPr lvl="2"/>
            <a:r>
              <a:rPr lang="en-US" dirty="0"/>
              <a:t>Maybe? But VERY different than the type of assumptions for the observational cohort. </a:t>
            </a:r>
          </a:p>
        </p:txBody>
      </p:sp>
    </p:spTree>
    <p:extLst>
      <p:ext uri="{BB962C8B-B14F-4D97-AF65-F5344CB8AC3E}">
        <p14:creationId xmlns:p14="http://schemas.microsoft.com/office/powerpoint/2010/main" val="402464768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1E6FE9-D101-FFC3-692F-7F872341D6FC}"/>
              </a:ext>
            </a:extLst>
          </p:cNvPr>
          <p:cNvSpPr>
            <a:spLocks noGrp="1"/>
          </p:cNvSpPr>
          <p:nvPr>
            <p:ph type="title"/>
          </p:nvPr>
        </p:nvSpPr>
        <p:spPr/>
        <p:txBody>
          <a:bodyPr/>
          <a:lstStyle/>
          <a:p>
            <a:r>
              <a:rPr lang="en-US" dirty="0"/>
              <a:t>Alcohol</a:t>
            </a:r>
          </a:p>
        </p:txBody>
      </p:sp>
      <p:sp>
        <p:nvSpPr>
          <p:cNvPr id="4" name="Content Placeholder 2">
            <a:extLst>
              <a:ext uri="{FF2B5EF4-FFF2-40B4-BE49-F238E27FC236}">
                <a16:creationId xmlns:a16="http://schemas.microsoft.com/office/drawing/2014/main" id="{458A7E2D-2426-6594-844E-0519C3E37FF1}"/>
              </a:ext>
            </a:extLst>
          </p:cNvPr>
          <p:cNvSpPr txBox="1">
            <a:spLocks/>
          </p:cNvSpPr>
          <p:nvPr/>
        </p:nvSpPr>
        <p:spPr>
          <a:xfrm>
            <a:off x="513521" y="1918391"/>
            <a:ext cx="4555435" cy="4351338"/>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Conventional Analysis</a:t>
            </a:r>
          </a:p>
          <a:p>
            <a:pPr lvl="1"/>
            <a:r>
              <a:rPr lang="en-US" dirty="0"/>
              <a:t>Assumptions: People who drink alcohol are like people who don’t (except for in the ways we can measure and control for) in terms of CAD risk. </a:t>
            </a:r>
          </a:p>
          <a:p>
            <a:r>
              <a:rPr lang="en-US" dirty="0"/>
              <a:t>Mendelian Randomization</a:t>
            </a:r>
          </a:p>
          <a:p>
            <a:pPr lvl="1"/>
            <a:r>
              <a:rPr lang="en-US" dirty="0"/>
              <a:t>Assumptions: Alleles that influence predisposition to alcohol intake (think: alcohol dehydrogenase variants) are random and don’t influence CAD through other mechanisms</a:t>
            </a:r>
          </a:p>
        </p:txBody>
      </p:sp>
      <p:pic>
        <p:nvPicPr>
          <p:cNvPr id="6" name="Picture 5">
            <a:extLst>
              <a:ext uri="{FF2B5EF4-FFF2-40B4-BE49-F238E27FC236}">
                <a16:creationId xmlns:a16="http://schemas.microsoft.com/office/drawing/2014/main" id="{4AF38A3D-92EF-573A-DBA3-BC9060FB3661}"/>
              </a:ext>
            </a:extLst>
          </p:cNvPr>
          <p:cNvPicPr>
            <a:picLocks noChangeAspect="1"/>
          </p:cNvPicPr>
          <p:nvPr/>
        </p:nvPicPr>
        <p:blipFill>
          <a:blip r:embed="rId3"/>
          <a:stretch>
            <a:fillRect/>
          </a:stretch>
        </p:blipFill>
        <p:spPr>
          <a:xfrm>
            <a:off x="5148471" y="216898"/>
            <a:ext cx="3718435" cy="1891721"/>
          </a:xfrm>
          <a:prstGeom prst="rect">
            <a:avLst/>
          </a:prstGeom>
        </p:spPr>
      </p:pic>
      <p:pic>
        <p:nvPicPr>
          <p:cNvPr id="7" name="Picture 6">
            <a:extLst>
              <a:ext uri="{FF2B5EF4-FFF2-40B4-BE49-F238E27FC236}">
                <a16:creationId xmlns:a16="http://schemas.microsoft.com/office/drawing/2014/main" id="{7EC83A2C-D16E-063B-B15B-A591AB6D8ABD}"/>
              </a:ext>
            </a:extLst>
          </p:cNvPr>
          <p:cNvPicPr>
            <a:picLocks noChangeAspect="1"/>
          </p:cNvPicPr>
          <p:nvPr/>
        </p:nvPicPr>
        <p:blipFill>
          <a:blip r:embed="rId4"/>
          <a:stretch>
            <a:fillRect/>
          </a:stretch>
        </p:blipFill>
        <p:spPr>
          <a:xfrm>
            <a:off x="8946422" y="4172010"/>
            <a:ext cx="3245578" cy="2452684"/>
          </a:xfrm>
          <a:prstGeom prst="rect">
            <a:avLst/>
          </a:prstGeom>
        </p:spPr>
      </p:pic>
      <p:pic>
        <p:nvPicPr>
          <p:cNvPr id="8" name="Picture 7">
            <a:extLst>
              <a:ext uri="{FF2B5EF4-FFF2-40B4-BE49-F238E27FC236}">
                <a16:creationId xmlns:a16="http://schemas.microsoft.com/office/drawing/2014/main" id="{744ECE81-26C0-2D1C-F3B8-28D3A7C43269}"/>
              </a:ext>
            </a:extLst>
          </p:cNvPr>
          <p:cNvPicPr>
            <a:picLocks noChangeAspect="1"/>
          </p:cNvPicPr>
          <p:nvPr/>
        </p:nvPicPr>
        <p:blipFill>
          <a:blip r:embed="rId5"/>
          <a:stretch>
            <a:fillRect/>
          </a:stretch>
        </p:blipFill>
        <p:spPr>
          <a:xfrm>
            <a:off x="8946421" y="1852134"/>
            <a:ext cx="2928957" cy="2184635"/>
          </a:xfrm>
          <a:prstGeom prst="rect">
            <a:avLst/>
          </a:prstGeom>
        </p:spPr>
      </p:pic>
      <p:pic>
        <p:nvPicPr>
          <p:cNvPr id="9" name="Picture 8">
            <a:extLst>
              <a:ext uri="{FF2B5EF4-FFF2-40B4-BE49-F238E27FC236}">
                <a16:creationId xmlns:a16="http://schemas.microsoft.com/office/drawing/2014/main" id="{3B72E549-A70A-05B5-BCE7-18171574210F}"/>
              </a:ext>
            </a:extLst>
          </p:cNvPr>
          <p:cNvPicPr>
            <a:picLocks noChangeAspect="1"/>
          </p:cNvPicPr>
          <p:nvPr/>
        </p:nvPicPr>
        <p:blipFill>
          <a:blip r:embed="rId6"/>
          <a:stretch>
            <a:fillRect/>
          </a:stretch>
        </p:blipFill>
        <p:spPr>
          <a:xfrm>
            <a:off x="5053826" y="2174967"/>
            <a:ext cx="3758874" cy="1891721"/>
          </a:xfrm>
          <a:prstGeom prst="rect">
            <a:avLst/>
          </a:prstGeom>
        </p:spPr>
      </p:pic>
      <p:pic>
        <p:nvPicPr>
          <p:cNvPr id="10" name="Picture 9">
            <a:extLst>
              <a:ext uri="{FF2B5EF4-FFF2-40B4-BE49-F238E27FC236}">
                <a16:creationId xmlns:a16="http://schemas.microsoft.com/office/drawing/2014/main" id="{454CAF21-4564-19B0-4961-6654DE4AEDD0}"/>
              </a:ext>
            </a:extLst>
          </p:cNvPr>
          <p:cNvPicPr>
            <a:picLocks noChangeAspect="1"/>
          </p:cNvPicPr>
          <p:nvPr/>
        </p:nvPicPr>
        <p:blipFill>
          <a:blip r:embed="rId7"/>
          <a:stretch>
            <a:fillRect/>
          </a:stretch>
        </p:blipFill>
        <p:spPr>
          <a:xfrm>
            <a:off x="5073704" y="4172009"/>
            <a:ext cx="3758874" cy="2025255"/>
          </a:xfrm>
          <a:prstGeom prst="rect">
            <a:avLst/>
          </a:prstGeom>
        </p:spPr>
      </p:pic>
    </p:spTree>
    <p:extLst>
      <p:ext uri="{BB962C8B-B14F-4D97-AF65-F5344CB8AC3E}">
        <p14:creationId xmlns:p14="http://schemas.microsoft.com/office/powerpoint/2010/main" val="220138617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1E2098-6AB4-6987-F8D1-5CE6787D03DC}"/>
              </a:ext>
            </a:extLst>
          </p:cNvPr>
          <p:cNvSpPr>
            <a:spLocks noGrp="1"/>
          </p:cNvSpPr>
          <p:nvPr>
            <p:ph type="title"/>
          </p:nvPr>
        </p:nvSpPr>
        <p:spPr/>
        <p:txBody>
          <a:bodyPr/>
          <a:lstStyle/>
          <a:p>
            <a:r>
              <a:rPr lang="en-US" dirty="0"/>
              <a:t>(+)control: LDL Cholesterol -&gt; CAD</a:t>
            </a:r>
          </a:p>
        </p:txBody>
      </p:sp>
      <p:sp>
        <p:nvSpPr>
          <p:cNvPr id="3" name="Content Placeholder 2">
            <a:extLst>
              <a:ext uri="{FF2B5EF4-FFF2-40B4-BE49-F238E27FC236}">
                <a16:creationId xmlns:a16="http://schemas.microsoft.com/office/drawing/2014/main" id="{B2DBEFEB-1145-0600-B84B-C5945095855F}"/>
              </a:ext>
            </a:extLst>
          </p:cNvPr>
          <p:cNvSpPr>
            <a:spLocks noGrp="1"/>
          </p:cNvSpPr>
          <p:nvPr>
            <p:ph idx="1"/>
          </p:nvPr>
        </p:nvSpPr>
        <p:spPr/>
        <p:txBody>
          <a:bodyPr/>
          <a:lstStyle/>
          <a:p>
            <a:r>
              <a:rPr lang="en-US" dirty="0"/>
              <a:t>Countless RCTs prove interventions that lower LDL lower CAD risk</a:t>
            </a:r>
          </a:p>
          <a:p>
            <a:r>
              <a:rPr lang="en-US" dirty="0"/>
              <a:t>RCTs of raising HDL failed, despite promising observational data</a:t>
            </a:r>
          </a:p>
        </p:txBody>
      </p:sp>
      <p:pic>
        <p:nvPicPr>
          <p:cNvPr id="4" name="New picture">
            <a:extLst>
              <a:ext uri="{FF2B5EF4-FFF2-40B4-BE49-F238E27FC236}">
                <a16:creationId xmlns:a16="http://schemas.microsoft.com/office/drawing/2014/main" id="{38AB7795-B70F-033C-A1F4-F1045340D5A8}"/>
              </a:ext>
            </a:extLst>
          </p:cNvPr>
          <p:cNvPicPr/>
          <p:nvPr/>
        </p:nvPicPr>
        <p:blipFill>
          <a:blip r:embed="rId3"/>
          <a:stretch>
            <a:fillRect/>
          </a:stretch>
        </p:blipFill>
        <p:spPr>
          <a:xfrm>
            <a:off x="225106" y="3364200"/>
            <a:ext cx="11128694" cy="3158837"/>
          </a:xfrm>
          <a:prstGeom prst="rect">
            <a:avLst/>
          </a:prstGeom>
        </p:spPr>
      </p:pic>
      <p:pic>
        <p:nvPicPr>
          <p:cNvPr id="5" name="Picture 4">
            <a:extLst>
              <a:ext uri="{FF2B5EF4-FFF2-40B4-BE49-F238E27FC236}">
                <a16:creationId xmlns:a16="http://schemas.microsoft.com/office/drawing/2014/main" id="{488F4675-AB13-51E6-D2F7-58825E405DC2}"/>
              </a:ext>
            </a:extLst>
          </p:cNvPr>
          <p:cNvPicPr>
            <a:picLocks noChangeAspect="1"/>
          </p:cNvPicPr>
          <p:nvPr/>
        </p:nvPicPr>
        <p:blipFill>
          <a:blip r:embed="rId4"/>
          <a:stretch>
            <a:fillRect/>
          </a:stretch>
        </p:blipFill>
        <p:spPr>
          <a:xfrm>
            <a:off x="8604250" y="214169"/>
            <a:ext cx="3587750" cy="1549400"/>
          </a:xfrm>
          <a:prstGeom prst="rect">
            <a:avLst/>
          </a:prstGeom>
        </p:spPr>
      </p:pic>
    </p:spTree>
    <p:extLst>
      <p:ext uri="{BB962C8B-B14F-4D97-AF65-F5344CB8AC3E}">
        <p14:creationId xmlns:p14="http://schemas.microsoft.com/office/powerpoint/2010/main" val="186516670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1E6FE9-D101-FFC3-692F-7F872341D6FC}"/>
              </a:ext>
            </a:extLst>
          </p:cNvPr>
          <p:cNvSpPr>
            <a:spLocks noGrp="1"/>
          </p:cNvSpPr>
          <p:nvPr>
            <p:ph type="title"/>
          </p:nvPr>
        </p:nvSpPr>
        <p:spPr/>
        <p:txBody>
          <a:bodyPr/>
          <a:lstStyle/>
          <a:p>
            <a:r>
              <a:rPr lang="en-US" dirty="0"/>
              <a:t>Exercise</a:t>
            </a:r>
          </a:p>
        </p:txBody>
      </p:sp>
      <p:sp>
        <p:nvSpPr>
          <p:cNvPr id="4" name="Content Placeholder 2">
            <a:extLst>
              <a:ext uri="{FF2B5EF4-FFF2-40B4-BE49-F238E27FC236}">
                <a16:creationId xmlns:a16="http://schemas.microsoft.com/office/drawing/2014/main" id="{458A7E2D-2426-6594-844E-0519C3E37FF1}"/>
              </a:ext>
            </a:extLst>
          </p:cNvPr>
          <p:cNvSpPr txBox="1">
            <a:spLocks/>
          </p:cNvSpPr>
          <p:nvPr/>
        </p:nvSpPr>
        <p:spPr>
          <a:xfrm>
            <a:off x="990600" y="1978025"/>
            <a:ext cx="10515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Conventional Analysis</a:t>
            </a:r>
          </a:p>
          <a:p>
            <a:pPr lvl="1"/>
            <a:r>
              <a:rPr lang="en-US" dirty="0"/>
              <a:t>Assumptions:</a:t>
            </a:r>
          </a:p>
          <a:p>
            <a:r>
              <a:rPr lang="en-US" dirty="0"/>
              <a:t>Reverse causation</a:t>
            </a:r>
          </a:p>
          <a:p>
            <a:endParaRPr lang="en-US" dirty="0"/>
          </a:p>
          <a:p>
            <a:r>
              <a:rPr lang="en-US" dirty="0"/>
              <a:t>Mendelian Randomization</a:t>
            </a:r>
          </a:p>
          <a:p>
            <a:pPr lvl="1"/>
            <a:r>
              <a:rPr lang="en-US" dirty="0"/>
              <a:t>Assumptions:</a:t>
            </a:r>
          </a:p>
        </p:txBody>
      </p:sp>
    </p:spTree>
    <p:extLst>
      <p:ext uri="{BB962C8B-B14F-4D97-AF65-F5344CB8AC3E}">
        <p14:creationId xmlns:p14="http://schemas.microsoft.com/office/powerpoint/2010/main" val="384063945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36B717-2D18-7860-A325-C6D8CC0F1FEF}"/>
              </a:ext>
            </a:extLst>
          </p:cNvPr>
          <p:cNvSpPr>
            <a:spLocks noGrp="1"/>
          </p:cNvSpPr>
          <p:nvPr>
            <p:ph type="title"/>
          </p:nvPr>
        </p:nvSpPr>
        <p:spPr/>
        <p:txBody>
          <a:bodyPr/>
          <a:lstStyle/>
          <a:p>
            <a:r>
              <a:rPr lang="en-US" dirty="0"/>
              <a:t>GERD, on asthma? AJRCCM 2023</a:t>
            </a:r>
          </a:p>
        </p:txBody>
      </p:sp>
      <p:sp>
        <p:nvSpPr>
          <p:cNvPr id="3" name="Content Placeholder 2">
            <a:extLst>
              <a:ext uri="{FF2B5EF4-FFF2-40B4-BE49-F238E27FC236}">
                <a16:creationId xmlns:a16="http://schemas.microsoft.com/office/drawing/2014/main" id="{BFF32E4E-8F2B-AF3B-2146-4FAE5EBA7928}"/>
              </a:ext>
            </a:extLst>
          </p:cNvPr>
          <p:cNvSpPr>
            <a:spLocks noGrp="1"/>
          </p:cNvSpPr>
          <p:nvPr>
            <p:ph idx="1"/>
          </p:nvPr>
        </p:nvSpPr>
        <p:spPr>
          <a:xfrm>
            <a:off x="815439" y="1825625"/>
            <a:ext cx="10515600" cy="4351338"/>
          </a:xfrm>
        </p:spPr>
        <p:txBody>
          <a:bodyPr>
            <a:normAutofit/>
          </a:bodyPr>
          <a:lstStyle/>
          <a:p>
            <a:pPr marL="0" indent="0">
              <a:buNone/>
            </a:pPr>
            <a:br>
              <a:rPr lang="en-US" dirty="0">
                <a:effectLst/>
                <a:latin typeface="Helvetica Neue" panose="02000503000000020004" pitchFamily="2" charset="0"/>
              </a:rPr>
            </a:br>
            <a:endParaRPr lang="en-US" dirty="0">
              <a:effectLst/>
              <a:latin typeface="Helvetica Neue" panose="02000503000000020004" pitchFamily="2" charset="0"/>
            </a:endParaRPr>
          </a:p>
          <a:p>
            <a:endParaRPr lang="en-US" dirty="0"/>
          </a:p>
        </p:txBody>
      </p:sp>
      <p:pic>
        <p:nvPicPr>
          <p:cNvPr id="5" name="Picture 4">
            <a:extLst>
              <a:ext uri="{FF2B5EF4-FFF2-40B4-BE49-F238E27FC236}">
                <a16:creationId xmlns:a16="http://schemas.microsoft.com/office/drawing/2014/main" id="{A1DBA9B6-7C41-E766-388F-BBED5B491BF4}"/>
              </a:ext>
            </a:extLst>
          </p:cNvPr>
          <p:cNvPicPr>
            <a:picLocks noChangeAspect="1"/>
          </p:cNvPicPr>
          <p:nvPr/>
        </p:nvPicPr>
        <p:blipFill>
          <a:blip r:embed="rId3"/>
          <a:stretch>
            <a:fillRect/>
          </a:stretch>
        </p:blipFill>
        <p:spPr>
          <a:xfrm>
            <a:off x="2209800" y="1580848"/>
            <a:ext cx="7772400" cy="1562704"/>
          </a:xfrm>
          <a:prstGeom prst="rect">
            <a:avLst/>
          </a:prstGeom>
        </p:spPr>
      </p:pic>
      <p:pic>
        <p:nvPicPr>
          <p:cNvPr id="4" name="Picture 3">
            <a:extLst>
              <a:ext uri="{FF2B5EF4-FFF2-40B4-BE49-F238E27FC236}">
                <a16:creationId xmlns:a16="http://schemas.microsoft.com/office/drawing/2014/main" id="{24D26945-6454-CE39-D5D6-088FDBD0B118}"/>
              </a:ext>
            </a:extLst>
          </p:cNvPr>
          <p:cNvPicPr>
            <a:picLocks noChangeAspect="1"/>
          </p:cNvPicPr>
          <p:nvPr/>
        </p:nvPicPr>
        <p:blipFill>
          <a:blip r:embed="rId4"/>
          <a:stretch>
            <a:fillRect/>
          </a:stretch>
        </p:blipFill>
        <p:spPr>
          <a:xfrm>
            <a:off x="3016827" y="3278489"/>
            <a:ext cx="6507183" cy="3345058"/>
          </a:xfrm>
          <a:prstGeom prst="rect">
            <a:avLst/>
          </a:prstGeom>
        </p:spPr>
      </p:pic>
    </p:spTree>
    <p:extLst>
      <p:ext uri="{BB962C8B-B14F-4D97-AF65-F5344CB8AC3E}">
        <p14:creationId xmlns:p14="http://schemas.microsoft.com/office/powerpoint/2010/main" val="31510384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8C0289-62AF-CE0D-D442-81DE8ABEE039}"/>
              </a:ext>
            </a:extLst>
          </p:cNvPr>
          <p:cNvSpPr>
            <a:spLocks noGrp="1"/>
          </p:cNvSpPr>
          <p:nvPr>
            <p:ph type="title"/>
          </p:nvPr>
        </p:nvSpPr>
        <p:spPr/>
        <p:txBody>
          <a:bodyPr/>
          <a:lstStyle/>
          <a:p>
            <a:r>
              <a:rPr lang="en-US" dirty="0"/>
              <a:t>GERD… 2 problems in </a:t>
            </a:r>
            <a:r>
              <a:rPr lang="en-US" i="1" dirty="0"/>
              <a:t>practice</a:t>
            </a:r>
          </a:p>
        </p:txBody>
      </p:sp>
      <p:sp>
        <p:nvSpPr>
          <p:cNvPr id="3" name="Content Placeholder 2">
            <a:extLst>
              <a:ext uri="{FF2B5EF4-FFF2-40B4-BE49-F238E27FC236}">
                <a16:creationId xmlns:a16="http://schemas.microsoft.com/office/drawing/2014/main" id="{FFEAF820-D242-311D-53C9-2F2EF017B4ED}"/>
              </a:ext>
            </a:extLst>
          </p:cNvPr>
          <p:cNvSpPr>
            <a:spLocks noGrp="1"/>
          </p:cNvSpPr>
          <p:nvPr>
            <p:ph idx="1"/>
          </p:nvPr>
        </p:nvSpPr>
        <p:spPr>
          <a:xfrm>
            <a:off x="699054" y="2103917"/>
            <a:ext cx="8527473" cy="4351338"/>
          </a:xfrm>
        </p:spPr>
        <p:txBody>
          <a:bodyPr>
            <a:normAutofit fontScale="92500" lnSpcReduction="10000"/>
          </a:bodyPr>
          <a:lstStyle/>
          <a:p>
            <a:r>
              <a:rPr lang="en-US" b="0" i="1" dirty="0" err="1">
                <a:solidFill>
                  <a:srgbClr val="000000"/>
                </a:solidFill>
                <a:effectLst/>
                <a:latin typeface="Arial" panose="020B0604020202020204" pitchFamily="34" charset="0"/>
              </a:rPr>
              <a:t>Wason's</a:t>
            </a:r>
            <a:r>
              <a:rPr lang="en-US" b="0" i="1" dirty="0">
                <a:solidFill>
                  <a:srgbClr val="000000"/>
                </a:solidFill>
                <a:effectLst/>
                <a:latin typeface="Arial" panose="020B0604020202020204" pitchFamily="34" charset="0"/>
              </a:rPr>
              <a:t> 2-4-6 </a:t>
            </a:r>
            <a:r>
              <a:rPr lang="en-US" i="1" dirty="0">
                <a:solidFill>
                  <a:srgbClr val="000000"/>
                </a:solidFill>
                <a:latin typeface="Arial" panose="020B0604020202020204" pitchFamily="34" charset="0"/>
              </a:rPr>
              <a:t>task</a:t>
            </a:r>
            <a:endParaRPr lang="en-US" dirty="0"/>
          </a:p>
          <a:p>
            <a:pPr lvl="1"/>
            <a:r>
              <a:rPr lang="en-US" dirty="0"/>
              <a:t>The goal is to guess the pattern</a:t>
            </a:r>
          </a:p>
          <a:p>
            <a:pPr lvl="1"/>
            <a:r>
              <a:rPr lang="en-US" dirty="0"/>
              <a:t>You say any sequence of 3 numbers and I’ll say yes or no whether it fits the pattern.</a:t>
            </a:r>
          </a:p>
          <a:p>
            <a:pPr lvl="1"/>
            <a:r>
              <a:rPr lang="en-US" dirty="0"/>
              <a:t>“4-6-8” Yes, “10-12-14” Yes, “-3- -1- 1” Yes, “10-20-30” Yes, “2-5-8” Yes</a:t>
            </a:r>
          </a:p>
          <a:p>
            <a:r>
              <a:rPr lang="en-US" dirty="0"/>
              <a:t>“Positive Bias”: look for evidence supporting our theory</a:t>
            </a:r>
          </a:p>
          <a:p>
            <a:r>
              <a:rPr lang="en-US" dirty="0"/>
              <a:t>Falsification: reliable if it withstands attempts to disprove </a:t>
            </a:r>
          </a:p>
          <a:p>
            <a:pPr lvl="1"/>
            <a:r>
              <a:rPr lang="en-US" dirty="0"/>
              <a:t>Are there any clinical findings that tell us definitively that reflux</a:t>
            </a:r>
            <a:r>
              <a:rPr lang="en-US" b="1" dirty="0"/>
              <a:t> isn’t the</a:t>
            </a:r>
            <a:r>
              <a:rPr lang="en-US" dirty="0"/>
              <a:t> cause of asthma? </a:t>
            </a:r>
          </a:p>
          <a:p>
            <a:pPr lvl="1"/>
            <a:r>
              <a:rPr lang="en-US" dirty="0"/>
              <a:t>Empiric trials: harder to separate signal from noise the more variable an outcome is (Asthma is </a:t>
            </a:r>
            <a:r>
              <a:rPr lang="en-US" b="1" dirty="0"/>
              <a:t>defined </a:t>
            </a:r>
            <a:r>
              <a:rPr lang="en-US" dirty="0"/>
              <a:t>by variability)</a:t>
            </a:r>
          </a:p>
        </p:txBody>
      </p:sp>
      <p:sp>
        <p:nvSpPr>
          <p:cNvPr id="4" name="TextBox 3">
            <a:extLst>
              <a:ext uri="{FF2B5EF4-FFF2-40B4-BE49-F238E27FC236}">
                <a16:creationId xmlns:a16="http://schemas.microsoft.com/office/drawing/2014/main" id="{2F49CB7F-83AF-AC4C-6BA4-31FB1A38ACA1}"/>
              </a:ext>
            </a:extLst>
          </p:cNvPr>
          <p:cNvSpPr txBox="1"/>
          <p:nvPr/>
        </p:nvSpPr>
        <p:spPr>
          <a:xfrm>
            <a:off x="9339176" y="2458111"/>
            <a:ext cx="2410691" cy="4247317"/>
          </a:xfrm>
          <a:prstGeom prst="rect">
            <a:avLst/>
          </a:prstGeom>
          <a:noFill/>
        </p:spPr>
        <p:txBody>
          <a:bodyPr wrap="square" rtlCol="0">
            <a:spAutoFit/>
          </a:bodyPr>
          <a:lstStyle/>
          <a:p>
            <a:r>
              <a:rPr lang="en-US" u="sng" dirty="0"/>
              <a:t>Barnum Statements: </a:t>
            </a:r>
          </a:p>
          <a:p>
            <a:r>
              <a:rPr lang="en-US" dirty="0">
                <a:latin typeface="Calibri" panose="020F0502020204030204" pitchFamily="34" charset="0"/>
                <a:cs typeface="Calibri" panose="020F0502020204030204" pitchFamily="34" charset="0"/>
              </a:rPr>
              <a:t>Basis of astrology, cold reading, etc. Statements that seem very personal but are generically applicable. </a:t>
            </a:r>
          </a:p>
          <a:p>
            <a:pPr algn="l">
              <a:buFont typeface="+mj-lt"/>
              <a:buAutoNum type="arabicPeriod"/>
            </a:pPr>
            <a:r>
              <a:rPr lang="en-US" b="0" i="0" dirty="0">
                <a:solidFill>
                  <a:srgbClr val="202122"/>
                </a:solidFill>
                <a:effectLst/>
                <a:latin typeface="Calibri" panose="020F0502020204030204" pitchFamily="34" charset="0"/>
                <a:cs typeface="Calibri" panose="020F0502020204030204" pitchFamily="34" charset="0"/>
              </a:rPr>
              <a:t>You have a great need for other people to like and admire you.</a:t>
            </a:r>
          </a:p>
          <a:p>
            <a:pPr algn="l">
              <a:buFont typeface="+mj-lt"/>
              <a:buAutoNum type="arabicPeriod"/>
            </a:pPr>
            <a:r>
              <a:rPr lang="en-US" b="0" i="0" dirty="0">
                <a:solidFill>
                  <a:srgbClr val="202122"/>
                </a:solidFill>
                <a:effectLst/>
                <a:latin typeface="Calibri" panose="020F0502020204030204" pitchFamily="34" charset="0"/>
                <a:cs typeface="Calibri" panose="020F0502020204030204" pitchFamily="34" charset="0"/>
              </a:rPr>
              <a:t>You have a tendency to be critical of yourself.</a:t>
            </a:r>
          </a:p>
          <a:p>
            <a:r>
              <a:rPr lang="en-US" dirty="0">
                <a:latin typeface="Calibri" panose="020F0502020204030204" pitchFamily="34" charset="0"/>
                <a:cs typeface="Calibri" panose="020F0502020204030204" pitchFamily="34" charset="0"/>
              </a:rPr>
              <a:t>3. You sometimes have reflux after eating spicy food.</a:t>
            </a:r>
          </a:p>
        </p:txBody>
      </p:sp>
      <p:pic>
        <p:nvPicPr>
          <p:cNvPr id="1026" name="Picture 2" descr="spicy-homer-simpson - Entovegan">
            <a:extLst>
              <a:ext uri="{FF2B5EF4-FFF2-40B4-BE49-F238E27FC236}">
                <a16:creationId xmlns:a16="http://schemas.microsoft.com/office/drawing/2014/main" id="{22425F22-5A5D-ADAE-09AD-FBD1CFAE365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05956" y="365125"/>
            <a:ext cx="3622813" cy="20231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272243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9F6829-1640-1D8A-3EFC-12B8F619DB20}"/>
              </a:ext>
            </a:extLst>
          </p:cNvPr>
          <p:cNvSpPr>
            <a:spLocks noGrp="1"/>
          </p:cNvSpPr>
          <p:nvPr>
            <p:ph type="title"/>
          </p:nvPr>
        </p:nvSpPr>
        <p:spPr/>
        <p:txBody>
          <a:bodyPr/>
          <a:lstStyle/>
          <a:p>
            <a:r>
              <a:rPr lang="en-US" dirty="0"/>
              <a:t>Observational study: JACI 2019 </a:t>
            </a:r>
          </a:p>
        </p:txBody>
      </p:sp>
      <p:sp>
        <p:nvSpPr>
          <p:cNvPr id="3" name="Content Placeholder 2">
            <a:extLst>
              <a:ext uri="{FF2B5EF4-FFF2-40B4-BE49-F238E27FC236}">
                <a16:creationId xmlns:a16="http://schemas.microsoft.com/office/drawing/2014/main" id="{AF5FED82-B2A4-47F3-1DC7-18C9D3274E8A}"/>
              </a:ext>
            </a:extLst>
          </p:cNvPr>
          <p:cNvSpPr>
            <a:spLocks noGrp="1"/>
          </p:cNvSpPr>
          <p:nvPr>
            <p:ph idx="1"/>
          </p:nvPr>
        </p:nvSpPr>
        <p:spPr>
          <a:xfrm>
            <a:off x="838200" y="4425949"/>
            <a:ext cx="10515600" cy="1751013"/>
          </a:xfrm>
        </p:spPr>
        <p:txBody>
          <a:bodyPr>
            <a:normAutofit fontScale="55000" lnSpcReduction="20000"/>
          </a:bodyPr>
          <a:lstStyle/>
          <a:p>
            <a:r>
              <a:rPr lang="en-US" dirty="0">
                <a:latin typeface="Open Sans" panose="020B0606030504020204" pitchFamily="34" charset="0"/>
              </a:rPr>
              <a:t>National sample (Korea), 2002-2013; Cox-proportional hazards model (=control for the covariates: age, urban/rural, income, CCI, depression, COPD, OSA, BMI) </a:t>
            </a:r>
          </a:p>
          <a:p>
            <a:pPr lvl="1"/>
            <a:r>
              <a:rPr lang="en-US" dirty="0">
                <a:latin typeface="Open Sans" panose="020B0606030504020204" pitchFamily="34" charset="0"/>
              </a:rPr>
              <a:t>Incident asthma is more common (HR 1.46; 95CI 1.42-1.49) in patients with GERD compared to those without GERD </a:t>
            </a:r>
          </a:p>
          <a:p>
            <a:pPr lvl="1"/>
            <a:r>
              <a:rPr lang="en-US" dirty="0">
                <a:latin typeface="Open Sans" panose="020B0606030504020204" pitchFamily="34" charset="0"/>
              </a:rPr>
              <a:t>Incident GERD is more common (HR 1.36; 95XCI 1.33-1.39) in patients with asthma compared to those without asthma </a:t>
            </a:r>
          </a:p>
          <a:p>
            <a:r>
              <a:rPr lang="en-US" dirty="0">
                <a:latin typeface="Open Sans" panose="020B0606030504020204" pitchFamily="34" charset="0"/>
              </a:rPr>
              <a:t>Incident disease: reverse causation </a:t>
            </a:r>
          </a:p>
          <a:p>
            <a:r>
              <a:rPr lang="en-US" dirty="0">
                <a:latin typeface="Open Sans" panose="020B0606030504020204" pitchFamily="34" charset="0"/>
              </a:rPr>
              <a:t>Confounders? (healthcare exposure, etc.)</a:t>
            </a:r>
          </a:p>
        </p:txBody>
      </p:sp>
      <p:pic>
        <p:nvPicPr>
          <p:cNvPr id="4" name="Picture 3">
            <a:extLst>
              <a:ext uri="{FF2B5EF4-FFF2-40B4-BE49-F238E27FC236}">
                <a16:creationId xmlns:a16="http://schemas.microsoft.com/office/drawing/2014/main" id="{62D4646A-1F15-47E0-0EBD-EE9CFA65936C}"/>
              </a:ext>
            </a:extLst>
          </p:cNvPr>
          <p:cNvPicPr>
            <a:picLocks noChangeAspect="1"/>
          </p:cNvPicPr>
          <p:nvPr/>
        </p:nvPicPr>
        <p:blipFill>
          <a:blip r:embed="rId3"/>
          <a:stretch>
            <a:fillRect/>
          </a:stretch>
        </p:blipFill>
        <p:spPr>
          <a:xfrm>
            <a:off x="873825" y="1434523"/>
            <a:ext cx="5491349" cy="2644606"/>
          </a:xfrm>
          <a:prstGeom prst="rect">
            <a:avLst/>
          </a:prstGeom>
        </p:spPr>
      </p:pic>
      <p:pic>
        <p:nvPicPr>
          <p:cNvPr id="5" name="Picture 4">
            <a:extLst>
              <a:ext uri="{FF2B5EF4-FFF2-40B4-BE49-F238E27FC236}">
                <a16:creationId xmlns:a16="http://schemas.microsoft.com/office/drawing/2014/main" id="{4455F4FB-2530-7645-406B-B0D9C7C45532}"/>
              </a:ext>
            </a:extLst>
          </p:cNvPr>
          <p:cNvPicPr>
            <a:picLocks noChangeAspect="1"/>
          </p:cNvPicPr>
          <p:nvPr/>
        </p:nvPicPr>
        <p:blipFill>
          <a:blip r:embed="rId4"/>
          <a:stretch>
            <a:fillRect/>
          </a:stretch>
        </p:blipFill>
        <p:spPr>
          <a:xfrm>
            <a:off x="7764236" y="1969426"/>
            <a:ext cx="2933700" cy="1574800"/>
          </a:xfrm>
          <a:prstGeom prst="rect">
            <a:avLst/>
          </a:prstGeom>
        </p:spPr>
      </p:pic>
    </p:spTree>
    <p:extLst>
      <p:ext uri="{BB962C8B-B14F-4D97-AF65-F5344CB8AC3E}">
        <p14:creationId xmlns:p14="http://schemas.microsoft.com/office/powerpoint/2010/main" val="211842010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7D7ED0E-601D-523B-B09A-63E4C2BFF493}"/>
              </a:ext>
            </a:extLst>
          </p:cNvPr>
          <p:cNvSpPr>
            <a:spLocks noGrp="1"/>
          </p:cNvSpPr>
          <p:nvPr>
            <p:ph type="title"/>
          </p:nvPr>
        </p:nvSpPr>
        <p:spPr>
          <a:xfrm>
            <a:off x="643467" y="321734"/>
            <a:ext cx="6901193" cy="1135737"/>
          </a:xfrm>
        </p:spPr>
        <p:txBody>
          <a:bodyPr>
            <a:normAutofit/>
          </a:bodyPr>
          <a:lstStyle/>
          <a:p>
            <a:r>
              <a:rPr lang="en-US" sz="3600"/>
              <a:t>Mendelian Randomization:</a:t>
            </a:r>
          </a:p>
        </p:txBody>
      </p:sp>
      <p:sp>
        <p:nvSpPr>
          <p:cNvPr id="3" name="Content Placeholder 2">
            <a:extLst>
              <a:ext uri="{FF2B5EF4-FFF2-40B4-BE49-F238E27FC236}">
                <a16:creationId xmlns:a16="http://schemas.microsoft.com/office/drawing/2014/main" id="{CCD624FB-399B-D6E9-93C1-83D4B872C4FB}"/>
              </a:ext>
            </a:extLst>
          </p:cNvPr>
          <p:cNvSpPr>
            <a:spLocks noGrp="1"/>
          </p:cNvSpPr>
          <p:nvPr>
            <p:ph idx="1"/>
          </p:nvPr>
        </p:nvSpPr>
        <p:spPr>
          <a:xfrm>
            <a:off x="643468" y="1782981"/>
            <a:ext cx="6901193" cy="4393982"/>
          </a:xfrm>
        </p:spPr>
        <p:txBody>
          <a:bodyPr>
            <a:normAutofit fontScale="85000" lnSpcReduction="20000"/>
          </a:bodyPr>
          <a:lstStyle/>
          <a:p>
            <a:r>
              <a:rPr lang="en-US" sz="2600" dirty="0">
                <a:latin typeface="Calibri" panose="020F0502020204030204" pitchFamily="34" charset="0"/>
                <a:cs typeface="Calibri" panose="020F0502020204030204" pitchFamily="34" charset="0"/>
              </a:rPr>
              <a:t>Step 1: Generate associations between genetic variants (SNPs) with </a:t>
            </a:r>
            <a:r>
              <a:rPr lang="en-US" sz="2600" b="1" dirty="0">
                <a:latin typeface="Calibri" panose="020F0502020204030204" pitchFamily="34" charset="0"/>
                <a:cs typeface="Calibri" panose="020F0502020204030204" pitchFamily="34" charset="0"/>
              </a:rPr>
              <a:t>GERD</a:t>
            </a:r>
          </a:p>
          <a:p>
            <a:pPr lvl="1"/>
            <a:r>
              <a:rPr lang="en-US" sz="2600" dirty="0">
                <a:effectLst/>
                <a:latin typeface="Calibri" panose="020F0502020204030204" pitchFamily="34" charset="0"/>
                <a:cs typeface="Calibri" panose="020F0502020204030204" pitchFamily="34" charset="0"/>
              </a:rPr>
              <a:t>Genome-wide association study with 71,522 cases and 261,079 controls</a:t>
            </a:r>
            <a:endParaRPr lang="en-US" sz="2600" dirty="0">
              <a:latin typeface="Calibri" panose="020F0502020204030204" pitchFamily="34" charset="0"/>
              <a:cs typeface="Calibri" panose="020F0502020204030204" pitchFamily="34" charset="0"/>
            </a:endParaRPr>
          </a:p>
          <a:p>
            <a:pPr lvl="1"/>
            <a:r>
              <a:rPr lang="en-US" sz="2600" dirty="0">
                <a:latin typeface="Calibri" panose="020F0502020204030204" pitchFamily="34" charset="0"/>
                <a:cs typeface="Calibri" panose="020F0502020204030204" pitchFamily="34" charset="0"/>
              </a:rPr>
              <a:t>Evaluate for linkage disequilibrium among candidates using HapMap 3 (Independence Assumption)</a:t>
            </a:r>
          </a:p>
          <a:p>
            <a:pPr lvl="1"/>
            <a:r>
              <a:rPr lang="en-US" sz="2600" dirty="0">
                <a:latin typeface="Calibri" panose="020F0502020204030204" pitchFamily="34" charset="0"/>
                <a:cs typeface="Calibri" panose="020F0502020204030204" pitchFamily="34" charset="0"/>
              </a:rPr>
              <a:t>Evaluate the strength of association and remove SNPs that would be weak instruments, meaning they don’t change p(GERD) much</a:t>
            </a:r>
          </a:p>
          <a:p>
            <a:pPr lvl="1"/>
            <a:r>
              <a:rPr lang="en-US" sz="2600" dirty="0">
                <a:latin typeface="Calibri" panose="020F0502020204030204" pitchFamily="34" charset="0"/>
                <a:cs typeface="Calibri" panose="020F0502020204030204" pitchFamily="34" charset="0"/>
              </a:rPr>
              <a:t>Use regression to “genetic predisposition to GERD” value (=the IV)</a:t>
            </a:r>
          </a:p>
          <a:p>
            <a:pPr marL="0" indent="0">
              <a:buNone/>
            </a:pPr>
            <a:r>
              <a:rPr lang="en-US" sz="2600" b="1" dirty="0">
                <a:effectLst/>
                <a:latin typeface="Calibri" panose="020F0502020204030204" pitchFamily="34" charset="0"/>
                <a:cs typeface="Calibri" panose="020F0502020204030204" pitchFamily="34" charset="0"/>
              </a:rPr>
              <a:t>21 GERD-associated SNP</a:t>
            </a:r>
            <a:r>
              <a:rPr lang="en-US" sz="2600" dirty="0">
                <a:effectLst/>
                <a:latin typeface="Calibri" panose="020F0502020204030204" pitchFamily="34" charset="0"/>
                <a:cs typeface="Calibri" panose="020F0502020204030204" pitchFamily="34" charset="0"/>
              </a:rPr>
              <a:t>s in the GWAS summary statistics that were sufficiently strong. (Relevance assumption)</a:t>
            </a:r>
          </a:p>
          <a:p>
            <a:r>
              <a:rPr lang="en-US" sz="2600" dirty="0">
                <a:latin typeface="Calibri" panose="020F0502020204030204" pitchFamily="34" charset="0"/>
                <a:cs typeface="Calibri" panose="020F0502020204030204" pitchFamily="34" charset="0"/>
              </a:rPr>
              <a:t>Importantly, these genes are NOT associated with asthma risk in the entire population.</a:t>
            </a:r>
          </a:p>
          <a:p>
            <a:pPr lvl="1"/>
            <a:endParaRPr lang="en-US" sz="2000" dirty="0">
              <a:effectLst/>
              <a:latin typeface="Times"/>
            </a:endParaRPr>
          </a:p>
          <a:p>
            <a:endParaRPr lang="en-US" sz="2000" dirty="0"/>
          </a:p>
        </p:txBody>
      </p:sp>
      <p:sp>
        <p:nvSpPr>
          <p:cNvPr id="11" name="Isosceles Triangle 10">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B2C85479-4B1A-5758-ACBA-8A988E37CD54}"/>
              </a:ext>
            </a:extLst>
          </p:cNvPr>
          <p:cNvPicPr>
            <a:picLocks noChangeAspect="1"/>
          </p:cNvPicPr>
          <p:nvPr/>
        </p:nvPicPr>
        <p:blipFill>
          <a:blip r:embed="rId3"/>
          <a:stretch>
            <a:fillRect/>
          </a:stretch>
        </p:blipFill>
        <p:spPr>
          <a:xfrm>
            <a:off x="7627790" y="2320095"/>
            <a:ext cx="4316660" cy="3290192"/>
          </a:xfrm>
          <a:prstGeom prst="rect">
            <a:avLst/>
          </a:prstGeom>
        </p:spPr>
      </p:pic>
      <p:grpSp>
        <p:nvGrpSpPr>
          <p:cNvPr id="15" name="Group 14">
            <a:extLst>
              <a:ext uri="{FF2B5EF4-FFF2-40B4-BE49-F238E27FC236}">
                <a16:creationId xmlns:a16="http://schemas.microsoft.com/office/drawing/2014/main" id="{912209CB-3E4C-43AE-B507-08269FAE89F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094720" y="0"/>
            <a:ext cx="1097280" cy="1097280"/>
            <a:chOff x="11094720" y="0"/>
            <a:chExt cx="1097280" cy="1097280"/>
          </a:xfrm>
        </p:grpSpPr>
        <p:sp>
          <p:nvSpPr>
            <p:cNvPr id="16" name="Isosceles Triangle 15">
              <a:extLst>
                <a:ext uri="{FF2B5EF4-FFF2-40B4-BE49-F238E27FC236}">
                  <a16:creationId xmlns:a16="http://schemas.microsoft.com/office/drawing/2014/main" id="{A580F890-B085-4E95-96AA-55AEBEC5CE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1094720" y="0"/>
              <a:ext cx="1097280" cy="1097280"/>
            </a:xfrm>
            <a:prstGeom prst="triangle">
              <a:avLst>
                <a:gd name="adj" fmla="val 10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7BCB7912-FEA6-4C89-8E9B-D95EF15647E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1189552" y="127618"/>
              <a:ext cx="457894" cy="457894"/>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Frame 4">
            <a:extLst>
              <a:ext uri="{FF2B5EF4-FFF2-40B4-BE49-F238E27FC236}">
                <a16:creationId xmlns:a16="http://schemas.microsoft.com/office/drawing/2014/main" id="{D70686FD-9424-1155-3A89-04B639E1939D}"/>
              </a:ext>
            </a:extLst>
          </p:cNvPr>
          <p:cNvSpPr/>
          <p:nvPr/>
        </p:nvSpPr>
        <p:spPr>
          <a:xfrm>
            <a:off x="11094719" y="2202873"/>
            <a:ext cx="980440" cy="3505312"/>
          </a:xfrm>
          <a:prstGeom prst="frame">
            <a:avLst>
              <a:gd name="adj1" fmla="val 454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 name="TextBox 5">
            <a:extLst>
              <a:ext uri="{FF2B5EF4-FFF2-40B4-BE49-F238E27FC236}">
                <a16:creationId xmlns:a16="http://schemas.microsoft.com/office/drawing/2014/main" id="{8DB1CDBF-B4F1-B3BF-4AA4-499AE234A903}"/>
              </a:ext>
            </a:extLst>
          </p:cNvPr>
          <p:cNvSpPr txBox="1"/>
          <p:nvPr/>
        </p:nvSpPr>
        <p:spPr>
          <a:xfrm>
            <a:off x="10324779" y="1833541"/>
            <a:ext cx="1670024" cy="369332"/>
          </a:xfrm>
          <a:prstGeom prst="rect">
            <a:avLst/>
          </a:prstGeom>
          <a:noFill/>
        </p:spPr>
        <p:txBody>
          <a:bodyPr wrap="square" rtlCol="0">
            <a:spAutoFit/>
          </a:bodyPr>
          <a:lstStyle/>
          <a:p>
            <a:r>
              <a:rPr lang="en-US" dirty="0"/>
              <a:t>Should be &gt;10</a:t>
            </a:r>
          </a:p>
        </p:txBody>
      </p:sp>
    </p:spTree>
    <p:extLst>
      <p:ext uri="{BB962C8B-B14F-4D97-AF65-F5344CB8AC3E}">
        <p14:creationId xmlns:p14="http://schemas.microsoft.com/office/powerpoint/2010/main" val="296555740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14">
            <a:extLst>
              <a:ext uri="{FF2B5EF4-FFF2-40B4-BE49-F238E27FC236}">
                <a16:creationId xmlns:a16="http://schemas.microsoft.com/office/drawing/2014/main" id="{D4993743-B10A-433C-9996-3035D2C3A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reeform 45">
            <a:extLst>
              <a:ext uri="{FF2B5EF4-FFF2-40B4-BE49-F238E27FC236}">
                <a16:creationId xmlns:a16="http://schemas.microsoft.com/office/drawing/2014/main" id="{BB3B8946-A0AA-42D4-8A24-639DC6EA17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8" name="Freeform 46">
            <a:extLst>
              <a:ext uri="{FF2B5EF4-FFF2-40B4-BE49-F238E27FC236}">
                <a16:creationId xmlns:a16="http://schemas.microsoft.com/office/drawing/2014/main" id="{AB1038E6-06EF-4DCB-B52E-D3825C50F7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9" name="Freeform 47">
            <a:extLst>
              <a:ext uri="{FF2B5EF4-FFF2-40B4-BE49-F238E27FC236}">
                <a16:creationId xmlns:a16="http://schemas.microsoft.com/office/drawing/2014/main" id="{5C7EF35C-8B7D-4026-8F09-8B2B225057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0" name="Freeform 44">
            <a:extLst>
              <a:ext uri="{FF2B5EF4-FFF2-40B4-BE49-F238E27FC236}">
                <a16:creationId xmlns:a16="http://schemas.microsoft.com/office/drawing/2014/main" id="{5F24A71D-C0A9-49AC-B2D1-5A9EA2BD38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7348538"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5" name="Rectangle 24">
            <a:extLst>
              <a:ext uri="{FF2B5EF4-FFF2-40B4-BE49-F238E27FC236}">
                <a16:creationId xmlns:a16="http://schemas.microsoft.com/office/drawing/2014/main" id="{14280C55-570C-4284-9850-B2BA33DB67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055" y="635715"/>
            <a:ext cx="7033095"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a:extLst>
              <a:ext uri="{FF2B5EF4-FFF2-40B4-BE49-F238E27FC236}">
                <a16:creationId xmlns:a16="http://schemas.microsoft.com/office/drawing/2014/main" id="{5A575BB1-D728-D5DB-F0AE-87694B10FEDC}"/>
              </a:ext>
            </a:extLst>
          </p:cNvPr>
          <p:cNvSpPr>
            <a:spLocks noGrp="1"/>
          </p:cNvSpPr>
          <p:nvPr>
            <p:ph type="title"/>
          </p:nvPr>
        </p:nvSpPr>
        <p:spPr>
          <a:xfrm>
            <a:off x="964760" y="804328"/>
            <a:ext cx="6091312" cy="1205821"/>
          </a:xfrm>
        </p:spPr>
        <p:txBody>
          <a:bodyPr>
            <a:normAutofit/>
          </a:bodyPr>
          <a:lstStyle/>
          <a:p>
            <a:r>
              <a:rPr lang="en-US" sz="4000">
                <a:solidFill>
                  <a:srgbClr val="FEFFFF"/>
                </a:solidFill>
              </a:rPr>
              <a:t>Mendelian Randomization: Results</a:t>
            </a:r>
          </a:p>
        </p:txBody>
      </p:sp>
      <p:sp>
        <p:nvSpPr>
          <p:cNvPr id="3" name="Content Placeholder 2">
            <a:extLst>
              <a:ext uri="{FF2B5EF4-FFF2-40B4-BE49-F238E27FC236}">
                <a16:creationId xmlns:a16="http://schemas.microsoft.com/office/drawing/2014/main" id="{8FE87662-35E7-3A8C-ADA1-90F0591DF118}"/>
              </a:ext>
            </a:extLst>
          </p:cNvPr>
          <p:cNvSpPr>
            <a:spLocks noGrp="1"/>
          </p:cNvSpPr>
          <p:nvPr>
            <p:ph idx="1"/>
          </p:nvPr>
        </p:nvSpPr>
        <p:spPr>
          <a:xfrm>
            <a:off x="1282189" y="2494450"/>
            <a:ext cx="5773883" cy="3563159"/>
          </a:xfrm>
        </p:spPr>
        <p:txBody>
          <a:bodyPr>
            <a:normAutofit lnSpcReduction="10000"/>
          </a:bodyPr>
          <a:lstStyle/>
          <a:p>
            <a:r>
              <a:rPr lang="en-US" sz="2400" dirty="0">
                <a:effectLst/>
                <a:latin typeface="Calibri" panose="020F0502020204030204" pitchFamily="34" charset="0"/>
                <a:cs typeface="Calibri" panose="020F0502020204030204" pitchFamily="34" charset="0"/>
              </a:rPr>
              <a:t>Step 2: Perform the IV analysis</a:t>
            </a:r>
          </a:p>
          <a:p>
            <a:pPr lvl="1"/>
            <a:r>
              <a:rPr lang="en-US" dirty="0">
                <a:effectLst/>
                <a:latin typeface="Calibri" panose="020F0502020204030204" pitchFamily="34" charset="0"/>
                <a:cs typeface="Calibri" panose="020F0502020204030204" pitchFamily="34" charset="0"/>
              </a:rPr>
              <a:t>3 different methods for exactly how you combine the instrumental variables and evaluate for pleiotropy (Exclusion Restriction)</a:t>
            </a:r>
          </a:p>
          <a:p>
            <a:endParaRPr lang="en-US" sz="2400" dirty="0">
              <a:effectLst/>
              <a:latin typeface="Calibri" panose="020F0502020204030204" pitchFamily="34" charset="0"/>
              <a:cs typeface="Calibri" panose="020F0502020204030204" pitchFamily="34" charset="0"/>
            </a:endParaRPr>
          </a:p>
          <a:p>
            <a:r>
              <a:rPr lang="en-US" sz="2400" dirty="0">
                <a:effectLst/>
                <a:latin typeface="Calibri" panose="020F0502020204030204" pitchFamily="34" charset="0"/>
                <a:cs typeface="Calibri" panose="020F0502020204030204" pitchFamily="34" charset="0"/>
              </a:rPr>
              <a:t>If you have GERD from genetic predisposition, your risk of asthma is increased by </a:t>
            </a:r>
            <a:r>
              <a:rPr lang="en-US" sz="2400" b="1" dirty="0">
                <a:effectLst/>
                <a:latin typeface="Calibri" panose="020F0502020204030204" pitchFamily="34" charset="0"/>
                <a:cs typeface="Calibri" panose="020F0502020204030204" pitchFamily="34" charset="0"/>
              </a:rPr>
              <a:t>21%</a:t>
            </a:r>
            <a:r>
              <a:rPr lang="en-US" sz="2400" dirty="0">
                <a:effectLst/>
                <a:latin typeface="Calibri" panose="020F0502020204030204" pitchFamily="34" charset="0"/>
                <a:cs typeface="Calibri" panose="020F0502020204030204" pitchFamily="34" charset="0"/>
              </a:rPr>
              <a:t> </a:t>
            </a:r>
            <a:r>
              <a:rPr lang="en-US" sz="2400" b="1" dirty="0">
                <a:effectLst/>
                <a:latin typeface="Calibri" panose="020F0502020204030204" pitchFamily="34" charset="0"/>
                <a:cs typeface="Calibri" panose="020F0502020204030204" pitchFamily="34" charset="0"/>
              </a:rPr>
              <a:t>(OR, 1.21; 95% CI, 1.09–1.35).”</a:t>
            </a:r>
          </a:p>
        </p:txBody>
      </p:sp>
      <p:pic>
        <p:nvPicPr>
          <p:cNvPr id="4" name="Picture 3">
            <a:extLst>
              <a:ext uri="{FF2B5EF4-FFF2-40B4-BE49-F238E27FC236}">
                <a16:creationId xmlns:a16="http://schemas.microsoft.com/office/drawing/2014/main" id="{6635FF9C-C043-91A8-69D3-F196035A15A9}"/>
              </a:ext>
            </a:extLst>
          </p:cNvPr>
          <p:cNvPicPr>
            <a:picLocks noChangeAspect="1"/>
          </p:cNvPicPr>
          <p:nvPr/>
        </p:nvPicPr>
        <p:blipFill>
          <a:blip r:embed="rId3"/>
          <a:stretch>
            <a:fillRect/>
          </a:stretch>
        </p:blipFill>
        <p:spPr>
          <a:xfrm>
            <a:off x="6632910" y="448526"/>
            <a:ext cx="5407900" cy="2447074"/>
          </a:xfrm>
          <a:prstGeom prst="rect">
            <a:avLst/>
          </a:prstGeom>
        </p:spPr>
      </p:pic>
      <p:pic>
        <p:nvPicPr>
          <p:cNvPr id="5" name="Picture 4">
            <a:extLst>
              <a:ext uri="{FF2B5EF4-FFF2-40B4-BE49-F238E27FC236}">
                <a16:creationId xmlns:a16="http://schemas.microsoft.com/office/drawing/2014/main" id="{87874E08-3DFA-D4AF-3970-071021B868D0}"/>
              </a:ext>
            </a:extLst>
          </p:cNvPr>
          <p:cNvPicPr>
            <a:picLocks noChangeAspect="1"/>
          </p:cNvPicPr>
          <p:nvPr/>
        </p:nvPicPr>
        <p:blipFill>
          <a:blip r:embed="rId4"/>
          <a:stretch>
            <a:fillRect/>
          </a:stretch>
        </p:blipFill>
        <p:spPr>
          <a:xfrm>
            <a:off x="7841673" y="3038860"/>
            <a:ext cx="3787498" cy="3787498"/>
          </a:xfrm>
          <a:prstGeom prst="rect">
            <a:avLst/>
          </a:prstGeom>
        </p:spPr>
      </p:pic>
    </p:spTree>
    <p:extLst>
      <p:ext uri="{BB962C8B-B14F-4D97-AF65-F5344CB8AC3E}">
        <p14:creationId xmlns:p14="http://schemas.microsoft.com/office/powerpoint/2010/main" val="140408892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6B11C7-211E-E7B1-BCE2-54223AEC36C8}"/>
              </a:ext>
            </a:extLst>
          </p:cNvPr>
          <p:cNvSpPr>
            <a:spLocks noGrp="1"/>
          </p:cNvSpPr>
          <p:nvPr>
            <p:ph type="title"/>
          </p:nvPr>
        </p:nvSpPr>
        <p:spPr/>
        <p:txBody>
          <a:bodyPr/>
          <a:lstStyle/>
          <a:p>
            <a:r>
              <a:rPr lang="en-US" b="1" dirty="0"/>
              <a:t>Results: </a:t>
            </a:r>
            <a:r>
              <a:rPr lang="en-US" dirty="0"/>
              <a:t>no reverse causation</a:t>
            </a:r>
            <a:endParaRPr lang="en-US" b="1" dirty="0"/>
          </a:p>
        </p:txBody>
      </p:sp>
      <p:sp>
        <p:nvSpPr>
          <p:cNvPr id="3" name="Content Placeholder 2">
            <a:extLst>
              <a:ext uri="{FF2B5EF4-FFF2-40B4-BE49-F238E27FC236}">
                <a16:creationId xmlns:a16="http://schemas.microsoft.com/office/drawing/2014/main" id="{509FB8FD-9674-0E11-5DFB-870BDE126B2B}"/>
              </a:ext>
            </a:extLst>
          </p:cNvPr>
          <p:cNvSpPr>
            <a:spLocks noGrp="1"/>
          </p:cNvSpPr>
          <p:nvPr>
            <p:ph idx="1"/>
          </p:nvPr>
        </p:nvSpPr>
        <p:spPr>
          <a:xfrm>
            <a:off x="519546" y="2975552"/>
            <a:ext cx="10515600" cy="4351338"/>
          </a:xfrm>
        </p:spPr>
        <p:txBody>
          <a:bodyPr>
            <a:normAutofit/>
          </a:bodyPr>
          <a:lstStyle/>
          <a:p>
            <a:endParaRPr lang="en-US" dirty="0">
              <a:latin typeface="Calibri" panose="020F0502020204030204" pitchFamily="34" charset="0"/>
              <a:cs typeface="Calibri" panose="020F0502020204030204" pitchFamily="34" charset="0"/>
            </a:endParaRPr>
          </a:p>
          <a:p>
            <a:endParaRPr lang="en-US" dirty="0">
              <a:latin typeface="Calibri" panose="020F0502020204030204" pitchFamily="34" charset="0"/>
              <a:cs typeface="Calibri" panose="020F0502020204030204" pitchFamily="34" charset="0"/>
            </a:endParaRPr>
          </a:p>
          <a:p>
            <a:endParaRPr lang="en-US" dirty="0">
              <a:latin typeface="Calibri" panose="020F0502020204030204" pitchFamily="34" charset="0"/>
              <a:cs typeface="Calibri" panose="020F0502020204030204" pitchFamily="34" charset="0"/>
            </a:endParaRPr>
          </a:p>
          <a:p>
            <a:pPr lvl="1"/>
            <a:endParaRPr lang="en-US" sz="2800" dirty="0">
              <a:latin typeface="Calibri" panose="020F0502020204030204" pitchFamily="34" charset="0"/>
              <a:cs typeface="Calibri" panose="020F0502020204030204" pitchFamily="34" charset="0"/>
            </a:endParaRPr>
          </a:p>
          <a:p>
            <a:endParaRPr lang="en-US" dirty="0">
              <a:latin typeface="Calibri" panose="020F0502020204030204" pitchFamily="34" charset="0"/>
              <a:cs typeface="Calibri" panose="020F0502020204030204" pitchFamily="34" charset="0"/>
            </a:endParaRPr>
          </a:p>
          <a:p>
            <a:endParaRPr lang="en-US" dirty="0"/>
          </a:p>
        </p:txBody>
      </p:sp>
      <p:graphicFrame>
        <p:nvGraphicFramePr>
          <p:cNvPr id="4" name="Table 4">
            <a:extLst>
              <a:ext uri="{FF2B5EF4-FFF2-40B4-BE49-F238E27FC236}">
                <a16:creationId xmlns:a16="http://schemas.microsoft.com/office/drawing/2014/main" id="{EF584886-4475-B779-AD6D-F83BB8696848}"/>
              </a:ext>
            </a:extLst>
          </p:cNvPr>
          <p:cNvGraphicFramePr>
            <a:graphicFrameLocks noGrp="1"/>
          </p:cNvGraphicFramePr>
          <p:nvPr>
            <p:extLst>
              <p:ext uri="{D42A27DB-BD31-4B8C-83A1-F6EECF244321}">
                <p14:modId xmlns:p14="http://schemas.microsoft.com/office/powerpoint/2010/main" val="2953785397"/>
              </p:ext>
            </p:extLst>
          </p:nvPr>
        </p:nvGraphicFramePr>
        <p:xfrm>
          <a:off x="2032000" y="1966575"/>
          <a:ext cx="8128000" cy="4114800"/>
        </p:xfrm>
        <a:graphic>
          <a:graphicData uri="http://schemas.openxmlformats.org/drawingml/2006/table">
            <a:tbl>
              <a:tblPr firstRow="1" bandRow="1">
                <a:tableStyleId>{9D7B26C5-4107-4FEC-AEDC-1716B250A1EF}</a:tableStyleId>
              </a:tblPr>
              <a:tblGrid>
                <a:gridCol w="4424218">
                  <a:extLst>
                    <a:ext uri="{9D8B030D-6E8A-4147-A177-3AD203B41FA5}">
                      <a16:colId xmlns:a16="http://schemas.microsoft.com/office/drawing/2014/main" val="2950847016"/>
                    </a:ext>
                  </a:extLst>
                </a:gridCol>
                <a:gridCol w="3703782">
                  <a:extLst>
                    <a:ext uri="{9D8B030D-6E8A-4147-A177-3AD203B41FA5}">
                      <a16:colId xmlns:a16="http://schemas.microsoft.com/office/drawing/2014/main" val="1880269073"/>
                    </a:ext>
                  </a:extLst>
                </a:gridCol>
              </a:tblGrid>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latin typeface="Calibri" panose="020F0502020204030204" pitchFamily="34" charset="0"/>
                          <a:cs typeface="Calibri" panose="020F0502020204030204" pitchFamily="34" charset="0"/>
                        </a:rPr>
                        <a:t>Genetic Predisposition to GERD -&gt; Asthma</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dirty="0">
                          <a:effectLst/>
                          <a:latin typeface="Calibri" panose="020F0502020204030204" pitchFamily="34" charset="0"/>
                          <a:cs typeface="Calibri" panose="020F0502020204030204" pitchFamily="34" charset="0"/>
                        </a:rPr>
                        <a:t>odds ratio [OR], 1.21; 95% confidence interval [CI], 1.09–1.35</a:t>
                      </a:r>
                      <a:endParaRPr lang="en-US" sz="1800" dirty="0">
                        <a:latin typeface="Calibri" panose="020F0502020204030204" pitchFamily="34" charset="0"/>
                        <a:cs typeface="Calibri" panose="020F0502020204030204" pitchFamily="34" charset="0"/>
                      </a:endParaRPr>
                    </a:p>
                    <a:p>
                      <a:endParaRPr lang="en-US" dirty="0"/>
                    </a:p>
                  </a:txBody>
                  <a:tcPr/>
                </a:tc>
                <a:extLst>
                  <a:ext uri="{0D108BD9-81ED-4DB2-BD59-A6C34878D82A}">
                    <a16:rowId xmlns:a16="http://schemas.microsoft.com/office/drawing/2014/main" val="3836022785"/>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Calibri" panose="020F0502020204030204" pitchFamily="34" charset="0"/>
                          <a:cs typeface="Calibri" panose="020F0502020204030204" pitchFamily="34" charset="0"/>
                        </a:rPr>
                        <a:t>Genetic Predisposition to Asthma -&gt; GERD</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dirty="0">
                          <a:effectLst/>
                          <a:latin typeface="Calibri" panose="020F0502020204030204" pitchFamily="34" charset="0"/>
                          <a:cs typeface="Calibri" panose="020F0502020204030204" pitchFamily="34" charset="0"/>
                        </a:rPr>
                        <a:t>OR, 1.06; 95% CI, 1.03–1.09</a:t>
                      </a:r>
                      <a:endParaRPr lang="en-US" sz="1800" dirty="0">
                        <a:latin typeface="Calibri" panose="020F0502020204030204" pitchFamily="34" charset="0"/>
                        <a:cs typeface="Calibri" panose="020F0502020204030204" pitchFamily="34" charset="0"/>
                      </a:endParaRPr>
                    </a:p>
                    <a:p>
                      <a:endParaRPr lang="en-US" dirty="0"/>
                    </a:p>
                  </a:txBody>
                  <a:tcPr/>
                </a:tc>
                <a:extLst>
                  <a:ext uri="{0D108BD9-81ED-4DB2-BD59-A6C34878D82A}">
                    <a16:rowId xmlns:a16="http://schemas.microsoft.com/office/drawing/2014/main" val="3932598262"/>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Calibri" panose="020F0502020204030204" pitchFamily="34" charset="0"/>
                          <a:cs typeface="Calibri" panose="020F0502020204030204" pitchFamily="34" charset="0"/>
                        </a:rPr>
                        <a:t>Genetic Predisposition to Atopic Dermatitis (AD) -&gt; GERD</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cs typeface="Calibri" panose="020F0502020204030204" pitchFamily="34" charset="0"/>
                        </a:rPr>
                        <a:t>OR 1.01 95 CI 0.97-1.06</a:t>
                      </a:r>
                      <a:endParaRPr lang="en-US" sz="1800" dirty="0">
                        <a:latin typeface="Calibri" panose="020F0502020204030204" pitchFamily="34" charset="0"/>
                        <a:cs typeface="Calibri" panose="020F0502020204030204" pitchFamily="34" charset="0"/>
                      </a:endParaRPr>
                    </a:p>
                    <a:p>
                      <a:endParaRPr lang="en-US" dirty="0"/>
                    </a:p>
                  </a:txBody>
                  <a:tcPr/>
                </a:tc>
                <a:extLst>
                  <a:ext uri="{0D108BD9-81ED-4DB2-BD59-A6C34878D82A}">
                    <a16:rowId xmlns:a16="http://schemas.microsoft.com/office/drawing/2014/main" val="3014019801"/>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Calibri" panose="020F0502020204030204" pitchFamily="34" charset="0"/>
                          <a:cs typeface="Calibri" panose="020F0502020204030204" pitchFamily="34" charset="0"/>
                        </a:rPr>
                        <a:t>Genetic Predisposition to GERD -&gt; AD</a:t>
                      </a:r>
                    </a:p>
                    <a:p>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cs typeface="Calibri" panose="020F0502020204030204" pitchFamily="34" charset="0"/>
                        </a:rPr>
                        <a:t>GERD also increased risk of AD (OR, 1.21; 95% CI, 1.07–1.37;</a:t>
                      </a:r>
                      <a:endParaRPr lang="en-US" sz="1800" dirty="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1056261506"/>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Calibri" panose="020F0502020204030204" pitchFamily="34" charset="0"/>
                          <a:cs typeface="Calibri" panose="020F0502020204030204" pitchFamily="34" charset="0"/>
                        </a:rPr>
                        <a:t>Genetic Predisposition to Asthma -&gt; AD</a:t>
                      </a:r>
                    </a:p>
                    <a:p>
                      <a:endParaRPr lang="en-US" dirty="0"/>
                    </a:p>
                  </a:txBody>
                  <a:tcPr/>
                </a:tc>
                <a:tc>
                  <a:txBody>
                    <a:bodyPr/>
                    <a:lstStyle/>
                    <a:p>
                      <a:r>
                        <a:rPr lang="en-US" sz="1800" dirty="0">
                          <a:effectLst/>
                          <a:latin typeface="Calibri" panose="020F0502020204030204" pitchFamily="34" charset="0"/>
                          <a:cs typeface="Calibri" panose="020F0502020204030204" pitchFamily="34" charset="0"/>
                        </a:rPr>
                        <a:t>OR, 1.46; 95% CI, 1.34–1.59;</a:t>
                      </a:r>
                      <a:endParaRPr lang="en-US" dirty="0"/>
                    </a:p>
                  </a:txBody>
                  <a:tcPr/>
                </a:tc>
                <a:extLst>
                  <a:ext uri="{0D108BD9-81ED-4DB2-BD59-A6C34878D82A}">
                    <a16:rowId xmlns:a16="http://schemas.microsoft.com/office/drawing/2014/main" val="157660554"/>
                  </a:ext>
                </a:extLst>
              </a:tr>
              <a:tr h="370840">
                <a:tc>
                  <a:txBody>
                    <a:bodyPr/>
                    <a:lstStyle/>
                    <a:p>
                      <a:r>
                        <a:rPr lang="en-US" dirty="0">
                          <a:latin typeface="Calibri" panose="020F0502020204030204" pitchFamily="34" charset="0"/>
                          <a:cs typeface="Calibri" panose="020F0502020204030204" pitchFamily="34" charset="0"/>
                        </a:rPr>
                        <a:t>Genetic Predisposition to AD -&gt; Asthma</a:t>
                      </a:r>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cs typeface="Calibri" panose="020F0502020204030204" pitchFamily="34" charset="0"/>
                        </a:rPr>
                        <a:t>odds ratio [OR], 1.34; 95% confidence interval [CI], 1.24–1.45;</a:t>
                      </a:r>
                    </a:p>
                  </a:txBody>
                  <a:tcPr/>
                </a:tc>
                <a:extLst>
                  <a:ext uri="{0D108BD9-81ED-4DB2-BD59-A6C34878D82A}">
                    <a16:rowId xmlns:a16="http://schemas.microsoft.com/office/drawing/2014/main" val="2750116693"/>
                  </a:ext>
                </a:extLst>
              </a:tr>
            </a:tbl>
          </a:graphicData>
        </a:graphic>
      </p:graphicFrame>
    </p:spTree>
    <p:extLst>
      <p:ext uri="{BB962C8B-B14F-4D97-AF65-F5344CB8AC3E}">
        <p14:creationId xmlns:p14="http://schemas.microsoft.com/office/powerpoint/2010/main" val="216331670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15CF65-91DD-6917-EFC3-F2D25BC067CF}"/>
              </a:ext>
            </a:extLst>
          </p:cNvPr>
          <p:cNvSpPr>
            <a:spLocks noGrp="1"/>
          </p:cNvSpPr>
          <p:nvPr>
            <p:ph type="title"/>
          </p:nvPr>
        </p:nvSpPr>
        <p:spPr/>
        <p:txBody>
          <a:bodyPr/>
          <a:lstStyle/>
          <a:p>
            <a:r>
              <a:rPr lang="en-US" dirty="0"/>
              <a:t>Study Conclusions</a:t>
            </a:r>
          </a:p>
        </p:txBody>
      </p:sp>
      <p:sp>
        <p:nvSpPr>
          <p:cNvPr id="3" name="Content Placeholder 2">
            <a:extLst>
              <a:ext uri="{FF2B5EF4-FFF2-40B4-BE49-F238E27FC236}">
                <a16:creationId xmlns:a16="http://schemas.microsoft.com/office/drawing/2014/main" id="{A5351E86-574C-4E9D-E266-23C5C5A4DD67}"/>
              </a:ext>
            </a:extLst>
          </p:cNvPr>
          <p:cNvSpPr>
            <a:spLocks noGrp="1"/>
          </p:cNvSpPr>
          <p:nvPr>
            <p:ph idx="1"/>
          </p:nvPr>
        </p:nvSpPr>
        <p:spPr/>
        <p:txBody>
          <a:bodyPr/>
          <a:lstStyle/>
          <a:p>
            <a:r>
              <a:rPr lang="en-US" dirty="0"/>
              <a:t>Supports causal link between GERD and Asthma:</a:t>
            </a:r>
          </a:p>
          <a:p>
            <a:pPr lvl="1"/>
            <a:r>
              <a:rPr lang="en-US" dirty="0"/>
              <a:t>Both arise from the foregut: are people proposed to GERD proposed to asthma or does GERD (reflux-&gt;acidification) cause Asthma?</a:t>
            </a:r>
          </a:p>
          <a:p>
            <a:r>
              <a:rPr lang="en-US" dirty="0"/>
              <a:t>Also supports bi-directional causation between Atopic Dermatitis and Asthma</a:t>
            </a:r>
          </a:p>
          <a:p>
            <a:pPr lvl="1"/>
            <a:r>
              <a:rPr lang="en-US" dirty="0"/>
              <a:t>Atopic march (AD-&gt;asthma) and…. ??? (Asthma-&gt;AD)</a:t>
            </a:r>
          </a:p>
          <a:p>
            <a:pPr lvl="1"/>
            <a:r>
              <a:rPr lang="en-US" dirty="0"/>
              <a:t>Or, is this evidence of the assumptions not holding? </a:t>
            </a:r>
          </a:p>
          <a:p>
            <a:pPr lvl="1"/>
            <a:r>
              <a:rPr lang="en-US" dirty="0"/>
              <a:t>For magnitude: absence of effect modification can’t be verified</a:t>
            </a:r>
          </a:p>
          <a:p>
            <a:r>
              <a:rPr lang="en-US" dirty="0"/>
              <a:t>All the same concerns about information bias, generalization = same.</a:t>
            </a:r>
          </a:p>
          <a:p>
            <a:pPr lvl="1"/>
            <a:r>
              <a:rPr lang="en-US" dirty="0"/>
              <a:t>Biobanks: Northern Europeans. </a:t>
            </a:r>
          </a:p>
        </p:txBody>
      </p:sp>
    </p:spTree>
    <p:extLst>
      <p:ext uri="{BB962C8B-B14F-4D97-AF65-F5344CB8AC3E}">
        <p14:creationId xmlns:p14="http://schemas.microsoft.com/office/powerpoint/2010/main" val="411967729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0140A3-59E4-6631-8FD8-1DEEDA0087BA}"/>
              </a:ext>
            </a:extLst>
          </p:cNvPr>
          <p:cNvSpPr>
            <a:spLocks noGrp="1"/>
          </p:cNvSpPr>
          <p:nvPr>
            <p:ph type="title"/>
          </p:nvPr>
        </p:nvSpPr>
        <p:spPr/>
        <p:txBody>
          <a:bodyPr/>
          <a:lstStyle/>
          <a:p>
            <a:r>
              <a:rPr lang="en-US" dirty="0"/>
              <a:t>Returning to the case… </a:t>
            </a:r>
          </a:p>
        </p:txBody>
      </p:sp>
      <p:sp>
        <p:nvSpPr>
          <p:cNvPr id="3" name="Content Placeholder 2">
            <a:extLst>
              <a:ext uri="{FF2B5EF4-FFF2-40B4-BE49-F238E27FC236}">
                <a16:creationId xmlns:a16="http://schemas.microsoft.com/office/drawing/2014/main" id="{B24A8B3B-186B-86A8-F2B1-4C204EA7C226}"/>
              </a:ext>
            </a:extLst>
          </p:cNvPr>
          <p:cNvSpPr>
            <a:spLocks noGrp="1"/>
          </p:cNvSpPr>
          <p:nvPr>
            <p:ph idx="1"/>
          </p:nvPr>
        </p:nvSpPr>
        <p:spPr/>
        <p:txBody>
          <a:bodyPr/>
          <a:lstStyle/>
          <a:p>
            <a:r>
              <a:rPr lang="en-US" dirty="0"/>
              <a:t>Not 100% sure what caused his asthma</a:t>
            </a:r>
          </a:p>
          <a:p>
            <a:pPr lvl="1"/>
            <a:r>
              <a:rPr lang="en-US" dirty="0"/>
              <a:t>Moderately well controlled on high dose ICS/LABA – still some limitations to things like skiing but no exacerbations in last year.</a:t>
            </a:r>
          </a:p>
          <a:p>
            <a:pPr lvl="1"/>
            <a:r>
              <a:rPr lang="en-US" dirty="0"/>
              <a:t>Not occupational asthma (still bad during seasons he isn’t spraying). RADS possible(?).</a:t>
            </a:r>
          </a:p>
          <a:p>
            <a:pPr lvl="1"/>
            <a:r>
              <a:rPr lang="en-US" dirty="0"/>
              <a:t>On PPI, still has symptoms … but would they be worse without? </a:t>
            </a:r>
          </a:p>
          <a:p>
            <a:pPr lvl="1"/>
            <a:r>
              <a:rPr lang="en-US" dirty="0"/>
              <a:t>Decided not to eliminate the cat. </a:t>
            </a:r>
          </a:p>
          <a:p>
            <a:pPr lvl="1"/>
            <a:endParaRPr lang="en-US" dirty="0"/>
          </a:p>
          <a:p>
            <a:pPr lvl="1"/>
            <a:endParaRPr lang="en-US" dirty="0"/>
          </a:p>
        </p:txBody>
      </p:sp>
    </p:spTree>
    <p:extLst>
      <p:ext uri="{BB962C8B-B14F-4D97-AF65-F5344CB8AC3E}">
        <p14:creationId xmlns:p14="http://schemas.microsoft.com/office/powerpoint/2010/main" val="201041877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2B0DF5B-8981-7FD6-47D4-5893F9B7546A}"/>
              </a:ext>
            </a:extLst>
          </p:cNvPr>
          <p:cNvSpPr>
            <a:spLocks noGrp="1"/>
          </p:cNvSpPr>
          <p:nvPr>
            <p:ph type="title"/>
          </p:nvPr>
        </p:nvSpPr>
        <p:spPr>
          <a:xfrm>
            <a:off x="640080" y="325369"/>
            <a:ext cx="4368602" cy="1956841"/>
          </a:xfrm>
        </p:spPr>
        <p:txBody>
          <a:bodyPr anchor="b">
            <a:normAutofit/>
          </a:bodyPr>
          <a:lstStyle/>
          <a:p>
            <a:r>
              <a:rPr lang="en-US" sz="5400" dirty="0"/>
              <a:t>Links</a:t>
            </a:r>
          </a:p>
        </p:txBody>
      </p:sp>
      <p:sp>
        <p:nvSpPr>
          <p:cNvPr id="11"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5A2C3449-BF0A-87AA-66A0-29BBF597ED31}"/>
              </a:ext>
            </a:extLst>
          </p:cNvPr>
          <p:cNvSpPr>
            <a:spLocks noGrp="1"/>
          </p:cNvSpPr>
          <p:nvPr>
            <p:ph idx="1"/>
          </p:nvPr>
        </p:nvSpPr>
        <p:spPr>
          <a:xfrm>
            <a:off x="640080" y="2872899"/>
            <a:ext cx="4243589" cy="3320668"/>
          </a:xfrm>
        </p:spPr>
        <p:txBody>
          <a:bodyPr>
            <a:noAutofit/>
          </a:bodyPr>
          <a:lstStyle/>
          <a:p>
            <a:r>
              <a:rPr lang="en-US" sz="1300" dirty="0">
                <a:latin typeface="Calibri" panose="020F0502020204030204" pitchFamily="34" charset="0"/>
                <a:cs typeface="Calibri" panose="020F0502020204030204" pitchFamily="34" charset="0"/>
              </a:rPr>
              <a:t>Paper: AJRCCM Mendelian Randomization Analysis Reveals a Complex Genetic Interplay among Atopic Dermatitis, Asthma, and Gastroesophageal Reflux Disease </a:t>
            </a:r>
            <a:r>
              <a:rPr lang="en-US" sz="1300" dirty="0">
                <a:latin typeface="Calibri" panose="020F0502020204030204" pitchFamily="34" charset="0"/>
                <a:cs typeface="Calibri" panose="020F0502020204030204" pitchFamily="34" charset="0"/>
                <a:hlinkClick r:id="rId3"/>
              </a:rPr>
              <a:t>https://www.atsjournals.org/doi/epdf/10.1164/rccm.202205-0951OC?role=tab</a:t>
            </a:r>
            <a:r>
              <a:rPr lang="en-US" sz="1300" dirty="0">
                <a:latin typeface="Calibri" panose="020F0502020204030204" pitchFamily="34" charset="0"/>
                <a:cs typeface="Calibri" panose="020F0502020204030204" pitchFamily="34" charset="0"/>
              </a:rPr>
              <a:t> </a:t>
            </a:r>
          </a:p>
          <a:p>
            <a:r>
              <a:rPr lang="en-US" sz="1300" dirty="0">
                <a:latin typeface="Calibri" panose="020F0502020204030204" pitchFamily="34" charset="0"/>
                <a:cs typeface="Calibri" panose="020F0502020204030204" pitchFamily="34" charset="0"/>
              </a:rPr>
              <a:t>BMJ 2018: Reading Mendelian randomization studies: a guide, glossary, and checklist for clinicians </a:t>
            </a:r>
            <a:r>
              <a:rPr lang="en-US" sz="1300" dirty="0">
                <a:latin typeface="Calibri" panose="020F0502020204030204" pitchFamily="34" charset="0"/>
                <a:cs typeface="Calibri" panose="020F0502020204030204" pitchFamily="34" charset="0"/>
                <a:hlinkClick r:id="rId4"/>
              </a:rPr>
              <a:t>https://www.bmj.com/content/362/bmj.k601</a:t>
            </a:r>
            <a:r>
              <a:rPr lang="en-US" sz="1300" dirty="0">
                <a:latin typeface="Calibri" panose="020F0502020204030204" pitchFamily="34" charset="0"/>
                <a:cs typeface="Calibri" panose="020F0502020204030204" pitchFamily="34" charset="0"/>
              </a:rPr>
              <a:t> </a:t>
            </a:r>
          </a:p>
          <a:p>
            <a:r>
              <a:rPr lang="en-US" sz="1300" dirty="0">
                <a:latin typeface="Calibri" panose="020F0502020204030204" pitchFamily="34" charset="0"/>
                <a:cs typeface="Calibri" panose="020F0502020204030204" pitchFamily="34" charset="0"/>
              </a:rPr>
              <a:t>JAMA 2019:  Guide to Statistics in Medicine: Instrumental Variables to Address Bias </a:t>
            </a:r>
            <a:r>
              <a:rPr lang="en-US" sz="1300" dirty="0">
                <a:latin typeface="Calibri" panose="020F0502020204030204" pitchFamily="34" charset="0"/>
                <a:cs typeface="Calibri" panose="020F0502020204030204" pitchFamily="34" charset="0"/>
                <a:hlinkClick r:id="rId5"/>
              </a:rPr>
              <a:t>https://jamanetwork.com/journals/jama/fullarticle/2732940</a:t>
            </a:r>
            <a:r>
              <a:rPr lang="en-US" sz="1300" dirty="0">
                <a:latin typeface="Calibri" panose="020F0502020204030204" pitchFamily="34" charset="0"/>
                <a:cs typeface="Calibri" panose="020F0502020204030204" pitchFamily="34" charset="0"/>
              </a:rPr>
              <a:t> </a:t>
            </a:r>
          </a:p>
          <a:p>
            <a:r>
              <a:rPr lang="en-US" sz="1300" dirty="0">
                <a:latin typeface="Calibri" panose="020F0502020204030204" pitchFamily="34" charset="0"/>
                <a:cs typeface="Calibri" panose="020F0502020204030204" pitchFamily="34" charset="0"/>
              </a:rPr>
              <a:t>AJRCCM 2018 Control of Confounding and Reporting of Results in Causal Inference Studies. Guidance for Authors from Editors of Respiratory, Sleep, and Critical Care Journals </a:t>
            </a:r>
            <a:r>
              <a:rPr lang="en-US" sz="1300" dirty="0">
                <a:latin typeface="Calibri" panose="020F0502020204030204" pitchFamily="34" charset="0"/>
                <a:cs typeface="Calibri" panose="020F0502020204030204" pitchFamily="34" charset="0"/>
                <a:hlinkClick r:id="rId6"/>
              </a:rPr>
              <a:t>https://www.atsjournals.org/doi/10.1513/AnnalsATS.201808-564PS</a:t>
            </a:r>
            <a:r>
              <a:rPr lang="en-US" sz="1300" dirty="0">
                <a:latin typeface="Calibri" panose="020F0502020204030204" pitchFamily="34" charset="0"/>
                <a:cs typeface="Calibri" panose="020F0502020204030204" pitchFamily="34" charset="0"/>
              </a:rPr>
              <a:t> </a:t>
            </a:r>
          </a:p>
        </p:txBody>
      </p:sp>
      <p:pic>
        <p:nvPicPr>
          <p:cNvPr id="4" name="Picture 3" descr="A picture containing outdoor, cat, mammal, wildcat&#10;&#10;Description automatically generated">
            <a:extLst>
              <a:ext uri="{FF2B5EF4-FFF2-40B4-BE49-F238E27FC236}">
                <a16:creationId xmlns:a16="http://schemas.microsoft.com/office/drawing/2014/main" id="{ED640EB4-8FA3-66CE-BD05-5F4566A94191}"/>
              </a:ext>
            </a:extLst>
          </p:cNvPr>
          <p:cNvPicPr>
            <a:picLocks noChangeAspect="1"/>
          </p:cNvPicPr>
          <p:nvPr/>
        </p:nvPicPr>
        <p:blipFill rotWithShape="1">
          <a:blip r:embed="rId7"/>
          <a:srcRect l="8447" r="16326"/>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9337477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8B3A2D1A-45FC-4F95-B150-1C13EF2F6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39C3C864-C625-4883-B868-9A4C470F4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3291" y="3296652"/>
            <a:ext cx="12202113" cy="3561346"/>
          </a:xfrm>
          <a:custGeom>
            <a:avLst/>
            <a:gdLst>
              <a:gd name="connsiteX0" fmla="*/ 0 w 12202113"/>
              <a:gd name="connsiteY0" fmla="*/ 3188466 h 3188466"/>
              <a:gd name="connsiteX1" fmla="*/ 10116 w 12202113"/>
              <a:gd name="connsiteY1" fmla="*/ 2657641 h 3188466"/>
              <a:gd name="connsiteX2" fmla="*/ 10116 w 12202113"/>
              <a:gd name="connsiteY2" fmla="*/ 0 h 3188466"/>
              <a:gd name="connsiteX3" fmla="*/ 12202113 w 12202113"/>
              <a:gd name="connsiteY3" fmla="*/ 0 h 3188466"/>
              <a:gd name="connsiteX4" fmla="*/ 12202113 w 12202113"/>
              <a:gd name="connsiteY4" fmla="*/ 2879832 h 3188466"/>
              <a:gd name="connsiteX5" fmla="*/ 12198167 w 12202113"/>
              <a:gd name="connsiteY5" fmla="*/ 2880360 h 3188466"/>
              <a:gd name="connsiteX6" fmla="*/ 12122128 w 12202113"/>
              <a:gd name="connsiteY6" fmla="*/ 2887194 h 3188466"/>
              <a:gd name="connsiteX7" fmla="*/ 12028868 w 12202113"/>
              <a:gd name="connsiteY7" fmla="*/ 2911786 h 3188466"/>
              <a:gd name="connsiteX8" fmla="*/ 11995238 w 12202113"/>
              <a:gd name="connsiteY8" fmla="*/ 2914090 h 3188466"/>
              <a:gd name="connsiteX9" fmla="*/ 11996460 w 12202113"/>
              <a:gd name="connsiteY9" fmla="*/ 2918442 h 3188466"/>
              <a:gd name="connsiteX10" fmla="*/ 11983968 w 12202113"/>
              <a:gd name="connsiteY10" fmla="*/ 2918762 h 3188466"/>
              <a:gd name="connsiteX11" fmla="*/ 11956084 w 12202113"/>
              <a:gd name="connsiteY11" fmla="*/ 2918868 h 3188466"/>
              <a:gd name="connsiteX12" fmla="*/ 11872586 w 12202113"/>
              <a:gd name="connsiteY12" fmla="*/ 2920076 h 3188466"/>
              <a:gd name="connsiteX13" fmla="*/ 11849804 w 12202113"/>
              <a:gd name="connsiteY13" fmla="*/ 2928420 h 3188466"/>
              <a:gd name="connsiteX14" fmla="*/ 11828254 w 12202113"/>
              <a:gd name="connsiteY14" fmla="*/ 2928551 h 3188466"/>
              <a:gd name="connsiteX15" fmla="*/ 11703277 w 12202113"/>
              <a:gd name="connsiteY15" fmla="*/ 2939735 h 3188466"/>
              <a:gd name="connsiteX16" fmla="*/ 11686094 w 12202113"/>
              <a:gd name="connsiteY16" fmla="*/ 2940570 h 3188466"/>
              <a:gd name="connsiteX17" fmla="*/ 11676788 w 12202113"/>
              <a:gd name="connsiteY17" fmla="*/ 2944321 h 3188466"/>
              <a:gd name="connsiteX18" fmla="*/ 11643464 w 12202113"/>
              <a:gd name="connsiteY18" fmla="*/ 2945066 h 3188466"/>
              <a:gd name="connsiteX19" fmla="*/ 11641922 w 12202113"/>
              <a:gd name="connsiteY19" fmla="*/ 2947200 h 3188466"/>
              <a:gd name="connsiteX20" fmla="*/ 11532386 w 12202113"/>
              <a:gd name="connsiteY20" fmla="*/ 2965529 h 3188466"/>
              <a:gd name="connsiteX21" fmla="*/ 11513619 w 12202113"/>
              <a:gd name="connsiteY21" fmla="*/ 2968556 h 3188466"/>
              <a:gd name="connsiteX22" fmla="*/ 11497404 w 12202113"/>
              <a:gd name="connsiteY22" fmla="*/ 2967639 h 3188466"/>
              <a:gd name="connsiteX23" fmla="*/ 11407630 w 12202113"/>
              <a:gd name="connsiteY23" fmla="*/ 2970255 h 3188466"/>
              <a:gd name="connsiteX24" fmla="*/ 11386276 w 12202113"/>
              <a:gd name="connsiteY24" fmla="*/ 2968648 h 3188466"/>
              <a:gd name="connsiteX25" fmla="*/ 11377296 w 12202113"/>
              <a:gd name="connsiteY25" fmla="*/ 2965257 h 3188466"/>
              <a:gd name="connsiteX26" fmla="*/ 11342536 w 12202113"/>
              <a:gd name="connsiteY26" fmla="*/ 2971666 h 3188466"/>
              <a:gd name="connsiteX27" fmla="*/ 11288902 w 12202113"/>
              <a:gd name="connsiteY27" fmla="*/ 2976058 h 3188466"/>
              <a:gd name="connsiteX28" fmla="*/ 11263411 w 12202113"/>
              <a:gd name="connsiteY28" fmla="*/ 2979228 h 3188466"/>
              <a:gd name="connsiteX29" fmla="*/ 11242843 w 12202113"/>
              <a:gd name="connsiteY29" fmla="*/ 2977303 h 3188466"/>
              <a:gd name="connsiteX30" fmla="*/ 11125798 w 12202113"/>
              <a:gd name="connsiteY30" fmla="*/ 2976816 h 3188466"/>
              <a:gd name="connsiteX31" fmla="*/ 11098884 w 12202113"/>
              <a:gd name="connsiteY31" fmla="*/ 2973758 h 3188466"/>
              <a:gd name="connsiteX32" fmla="*/ 11086128 w 12202113"/>
              <a:gd name="connsiteY32" fmla="*/ 2967663 h 3188466"/>
              <a:gd name="connsiteX33" fmla="*/ 11076132 w 12202113"/>
              <a:gd name="connsiteY33" fmla="*/ 2969836 h 3188466"/>
              <a:gd name="connsiteX34" fmla="*/ 11005337 w 12202113"/>
              <a:gd name="connsiteY34" fmla="*/ 2970053 h 3188466"/>
              <a:gd name="connsiteX35" fmla="*/ 10959154 w 12202113"/>
              <a:gd name="connsiteY35" fmla="*/ 2970750 h 3188466"/>
              <a:gd name="connsiteX36" fmla="*/ 10956347 w 12202113"/>
              <a:gd name="connsiteY36" fmla="*/ 2979118 h 3188466"/>
              <a:gd name="connsiteX37" fmla="*/ 10915223 w 12202113"/>
              <a:gd name="connsiteY37" fmla="*/ 2982099 h 3188466"/>
              <a:gd name="connsiteX38" fmla="*/ 10871398 w 12202113"/>
              <a:gd name="connsiteY38" fmla="*/ 2976728 h 3188466"/>
              <a:gd name="connsiteX39" fmla="*/ 10819743 w 12202113"/>
              <a:gd name="connsiteY39" fmla="*/ 2977481 h 3188466"/>
              <a:gd name="connsiteX40" fmla="*/ 10788834 w 12202113"/>
              <a:gd name="connsiteY40" fmla="*/ 2977840 h 3188466"/>
              <a:gd name="connsiteX41" fmla="*/ 10707711 w 12202113"/>
              <a:gd name="connsiteY41" fmla="*/ 2985644 h 3188466"/>
              <a:gd name="connsiteX42" fmla="*/ 10576086 w 12202113"/>
              <a:gd name="connsiteY42" fmla="*/ 3015319 h 3188466"/>
              <a:gd name="connsiteX43" fmla="*/ 10534761 w 12202113"/>
              <a:gd name="connsiteY43" fmla="*/ 3019524 h 3188466"/>
              <a:gd name="connsiteX44" fmla="*/ 10527537 w 12202113"/>
              <a:gd name="connsiteY44" fmla="*/ 3017814 h 3188466"/>
              <a:gd name="connsiteX45" fmla="*/ 10321799 w 12202113"/>
              <a:gd name="connsiteY45" fmla="*/ 3035635 h 3188466"/>
              <a:gd name="connsiteX46" fmla="*/ 10284989 w 12202113"/>
              <a:gd name="connsiteY46" fmla="*/ 3036679 h 3188466"/>
              <a:gd name="connsiteX47" fmla="*/ 10257423 w 12202113"/>
              <a:gd name="connsiteY47" fmla="*/ 3036027 h 3188466"/>
              <a:gd name="connsiteX48" fmla="*/ 10191450 w 12202113"/>
              <a:gd name="connsiteY48" fmla="*/ 3041963 h 3188466"/>
              <a:gd name="connsiteX49" fmla="*/ 10083845 w 12202113"/>
              <a:gd name="connsiteY49" fmla="*/ 3054978 h 3188466"/>
              <a:gd name="connsiteX50" fmla="*/ 10060611 w 12202113"/>
              <a:gd name="connsiteY50" fmla="*/ 3057035 h 3188466"/>
              <a:gd name="connsiteX51" fmla="*/ 10039363 w 12202113"/>
              <a:gd name="connsiteY51" fmla="*/ 3055961 h 3188466"/>
              <a:gd name="connsiteX52" fmla="*/ 10033322 w 12202113"/>
              <a:gd name="connsiteY52" fmla="*/ 3053238 h 3188466"/>
              <a:gd name="connsiteX53" fmla="*/ 10020337 w 12202113"/>
              <a:gd name="connsiteY53" fmla="*/ 3053912 h 3188466"/>
              <a:gd name="connsiteX54" fmla="*/ 10016616 w 12202113"/>
              <a:gd name="connsiteY54" fmla="*/ 3053498 h 3188466"/>
              <a:gd name="connsiteX55" fmla="*/ 9995549 w 12202113"/>
              <a:gd name="connsiteY55" fmla="*/ 3051719 h 3188466"/>
              <a:gd name="connsiteX56" fmla="*/ 9957212 w 12202113"/>
              <a:gd name="connsiteY56" fmla="*/ 3062663 h 3188466"/>
              <a:gd name="connsiteX57" fmla="*/ 9904584 w 12202113"/>
              <a:gd name="connsiteY57" fmla="*/ 3063999 h 3188466"/>
              <a:gd name="connsiteX58" fmla="*/ 9713857 w 12202113"/>
              <a:gd name="connsiteY58" fmla="*/ 3087955 h 3188466"/>
              <a:gd name="connsiteX59" fmla="*/ 9678879 w 12202113"/>
              <a:gd name="connsiteY59" fmla="*/ 3079676 h 3188466"/>
              <a:gd name="connsiteX60" fmla="*/ 9598760 w 12202113"/>
              <a:gd name="connsiteY60" fmla="*/ 3085228 h 3188466"/>
              <a:gd name="connsiteX61" fmla="*/ 9488796 w 12202113"/>
              <a:gd name="connsiteY61" fmla="*/ 3115384 h 3188466"/>
              <a:gd name="connsiteX62" fmla="*/ 9341972 w 12202113"/>
              <a:gd name="connsiteY62" fmla="*/ 3126583 h 3188466"/>
              <a:gd name="connsiteX63" fmla="*/ 9333795 w 12202113"/>
              <a:gd name="connsiteY63" fmla="*/ 3132083 h 3188466"/>
              <a:gd name="connsiteX64" fmla="*/ 9321736 w 12202113"/>
              <a:gd name="connsiteY64" fmla="*/ 3135834 h 3188466"/>
              <a:gd name="connsiteX65" fmla="*/ 9319405 w 12202113"/>
              <a:gd name="connsiteY65" fmla="*/ 3135561 h 3188466"/>
              <a:gd name="connsiteX66" fmla="*/ 9302847 w 12202113"/>
              <a:gd name="connsiteY66" fmla="*/ 3137746 h 3188466"/>
              <a:gd name="connsiteX67" fmla="*/ 9300930 w 12202113"/>
              <a:gd name="connsiteY67" fmla="*/ 3139687 h 3188466"/>
              <a:gd name="connsiteX68" fmla="*/ 9290106 w 12202113"/>
              <a:gd name="connsiteY68" fmla="*/ 3141645 h 3188466"/>
              <a:gd name="connsiteX69" fmla="*/ 9270220 w 12202113"/>
              <a:gd name="connsiteY69" fmla="*/ 3146737 h 3188466"/>
              <a:gd name="connsiteX70" fmla="*/ 9265150 w 12202113"/>
              <a:gd name="connsiteY70" fmla="*/ 3146531 h 3188466"/>
              <a:gd name="connsiteX71" fmla="*/ 9233057 w 12202113"/>
              <a:gd name="connsiteY71" fmla="*/ 3152408 h 3188466"/>
              <a:gd name="connsiteX72" fmla="*/ 9231974 w 12202113"/>
              <a:gd name="connsiteY72" fmla="*/ 3151938 h 3188466"/>
              <a:gd name="connsiteX73" fmla="*/ 9220130 w 12202113"/>
              <a:gd name="connsiteY73" fmla="*/ 3151189 h 3188466"/>
              <a:gd name="connsiteX74" fmla="*/ 9198955 w 12202113"/>
              <a:gd name="connsiteY74" fmla="*/ 3151015 h 3188466"/>
              <a:gd name="connsiteX75" fmla="*/ 9142196 w 12202113"/>
              <a:gd name="connsiteY75" fmla="*/ 3143802 h 3188466"/>
              <a:gd name="connsiteX76" fmla="*/ 9108665 w 12202113"/>
              <a:gd name="connsiteY76" fmla="*/ 3149868 h 3188466"/>
              <a:gd name="connsiteX77" fmla="*/ 9014086 w 12202113"/>
              <a:gd name="connsiteY77" fmla="*/ 3150791 h 3188466"/>
              <a:gd name="connsiteX78" fmla="*/ 8915037 w 12202113"/>
              <a:gd name="connsiteY78" fmla="*/ 3140020 h 3188466"/>
              <a:gd name="connsiteX79" fmla="*/ 8815667 w 12202113"/>
              <a:gd name="connsiteY79" fmla="*/ 3138606 h 3188466"/>
              <a:gd name="connsiteX80" fmla="*/ 8779688 w 12202113"/>
              <a:gd name="connsiteY80" fmla="*/ 3138895 h 3188466"/>
              <a:gd name="connsiteX81" fmla="*/ 8715556 w 12202113"/>
              <a:gd name="connsiteY81" fmla="*/ 3135878 h 3188466"/>
              <a:gd name="connsiteX82" fmla="*/ 8686183 w 12202113"/>
              <a:gd name="connsiteY82" fmla="*/ 3132307 h 3188466"/>
              <a:gd name="connsiteX83" fmla="*/ 8684895 w 12202113"/>
              <a:gd name="connsiteY83" fmla="*/ 3132527 h 3188466"/>
              <a:gd name="connsiteX84" fmla="*/ 8682270 w 12202113"/>
              <a:gd name="connsiteY84" fmla="*/ 3130989 h 3188466"/>
              <a:gd name="connsiteX85" fmla="*/ 8676836 w 12202113"/>
              <a:gd name="connsiteY85" fmla="*/ 3130278 h 3188466"/>
              <a:gd name="connsiteX86" fmla="*/ 8662002 w 12202113"/>
              <a:gd name="connsiteY86" fmla="*/ 3130735 h 3188466"/>
              <a:gd name="connsiteX87" fmla="*/ 8656423 w 12202113"/>
              <a:gd name="connsiteY87" fmla="*/ 3131304 h 3188466"/>
              <a:gd name="connsiteX88" fmla="*/ 8648261 w 12202113"/>
              <a:gd name="connsiteY88" fmla="*/ 3131294 h 3188466"/>
              <a:gd name="connsiteX89" fmla="*/ 8648057 w 12202113"/>
              <a:gd name="connsiteY89" fmla="*/ 3131167 h 3188466"/>
              <a:gd name="connsiteX90" fmla="*/ 8640412 w 12202113"/>
              <a:gd name="connsiteY90" fmla="*/ 3131403 h 3188466"/>
              <a:gd name="connsiteX91" fmla="*/ 8603003 w 12202113"/>
              <a:gd name="connsiteY91" fmla="*/ 3134155 h 3188466"/>
              <a:gd name="connsiteX92" fmla="*/ 8553571 w 12202113"/>
              <a:gd name="connsiteY92" fmla="*/ 3122125 h 3188466"/>
              <a:gd name="connsiteX93" fmla="*/ 8533128 w 12202113"/>
              <a:gd name="connsiteY93" fmla="*/ 3120039 h 3188466"/>
              <a:gd name="connsiteX94" fmla="*/ 8522209 w 12202113"/>
              <a:gd name="connsiteY94" fmla="*/ 3118252 h 3188466"/>
              <a:gd name="connsiteX95" fmla="*/ 8521532 w 12202113"/>
              <a:gd name="connsiteY95" fmla="*/ 3117705 h 3188466"/>
              <a:gd name="connsiteX96" fmla="*/ 8485667 w 12202113"/>
              <a:gd name="connsiteY96" fmla="*/ 3120406 h 3188466"/>
              <a:gd name="connsiteX97" fmla="*/ 8480905 w 12202113"/>
              <a:gd name="connsiteY97" fmla="*/ 3119749 h 3188466"/>
              <a:gd name="connsiteX98" fmla="*/ 8457530 w 12202113"/>
              <a:gd name="connsiteY98" fmla="*/ 3122810 h 3188466"/>
              <a:gd name="connsiteX99" fmla="*/ 8445451 w 12202113"/>
              <a:gd name="connsiteY99" fmla="*/ 3123697 h 3188466"/>
              <a:gd name="connsiteX100" fmla="*/ 8442039 w 12202113"/>
              <a:gd name="connsiteY100" fmla="*/ 3125378 h 3188466"/>
              <a:gd name="connsiteX101" fmla="*/ 8424215 w 12202113"/>
              <a:gd name="connsiteY101" fmla="*/ 3125963 h 3188466"/>
              <a:gd name="connsiteX102" fmla="*/ 8422165 w 12202113"/>
              <a:gd name="connsiteY102" fmla="*/ 3125491 h 3188466"/>
              <a:gd name="connsiteX103" fmla="*/ 8407465 w 12202113"/>
              <a:gd name="connsiteY103" fmla="*/ 3127979 h 3188466"/>
              <a:gd name="connsiteX104" fmla="*/ 8395146 w 12202113"/>
              <a:gd name="connsiteY104" fmla="*/ 3132488 h 3188466"/>
              <a:gd name="connsiteX105" fmla="*/ 8243538 w 12202113"/>
              <a:gd name="connsiteY105" fmla="*/ 3129873 h 3188466"/>
              <a:gd name="connsiteX106" fmla="*/ 8112685 w 12202113"/>
              <a:gd name="connsiteY106" fmla="*/ 3148698 h 3188466"/>
              <a:gd name="connsiteX107" fmla="*/ 8026741 w 12202113"/>
              <a:gd name="connsiteY107" fmla="*/ 3154015 h 3188466"/>
              <a:gd name="connsiteX108" fmla="*/ 8030400 w 12202113"/>
              <a:gd name="connsiteY108" fmla="*/ 3146736 h 3188466"/>
              <a:gd name="connsiteX109" fmla="*/ 8002987 w 12202113"/>
              <a:gd name="connsiteY109" fmla="*/ 3135663 h 3188466"/>
              <a:gd name="connsiteX110" fmla="*/ 7798568 w 12202113"/>
              <a:gd name="connsiteY110" fmla="*/ 3141249 h 3188466"/>
              <a:gd name="connsiteX111" fmla="*/ 7746353 w 12202113"/>
              <a:gd name="connsiteY111" fmla="*/ 3137755 h 3188466"/>
              <a:gd name="connsiteX112" fmla="*/ 7700395 w 12202113"/>
              <a:gd name="connsiteY112" fmla="*/ 3144729 h 3188466"/>
              <a:gd name="connsiteX113" fmla="*/ 7681335 w 12202113"/>
              <a:gd name="connsiteY113" fmla="*/ 3141120 h 3188466"/>
              <a:gd name="connsiteX114" fmla="*/ 7678044 w 12202113"/>
              <a:gd name="connsiteY114" fmla="*/ 3140387 h 3188466"/>
              <a:gd name="connsiteX115" fmla="*/ 7664890 w 12202113"/>
              <a:gd name="connsiteY115" fmla="*/ 3139855 h 3188466"/>
              <a:gd name="connsiteX116" fmla="*/ 7661183 w 12202113"/>
              <a:gd name="connsiteY116" fmla="*/ 3136706 h 3188466"/>
              <a:gd name="connsiteX117" fmla="*/ 7641383 w 12202113"/>
              <a:gd name="connsiteY117" fmla="*/ 3133755 h 3188466"/>
              <a:gd name="connsiteX118" fmla="*/ 7617169 w 12202113"/>
              <a:gd name="connsiteY118" fmla="*/ 3133614 h 3188466"/>
              <a:gd name="connsiteX119" fmla="*/ 7531143 w 12202113"/>
              <a:gd name="connsiteY119" fmla="*/ 3132781 h 3188466"/>
              <a:gd name="connsiteX120" fmla="*/ 7517113 w 12202113"/>
              <a:gd name="connsiteY120" fmla="*/ 3134483 h 3188466"/>
              <a:gd name="connsiteX121" fmla="*/ 7471320 w 12202113"/>
              <a:gd name="connsiteY121" fmla="*/ 3131645 h 3188466"/>
              <a:gd name="connsiteX122" fmla="*/ 7430512 w 12202113"/>
              <a:gd name="connsiteY122" fmla="*/ 3131007 h 3188466"/>
              <a:gd name="connsiteX123" fmla="*/ 7404071 w 12202113"/>
              <a:gd name="connsiteY123" fmla="*/ 3132361 h 3188466"/>
              <a:gd name="connsiteX124" fmla="*/ 7397140 w 12202113"/>
              <a:gd name="connsiteY124" fmla="*/ 3131239 h 3188466"/>
              <a:gd name="connsiteX125" fmla="*/ 7370514 w 12202113"/>
              <a:gd name="connsiteY125" fmla="*/ 3130516 h 3188466"/>
              <a:gd name="connsiteX126" fmla="*/ 7356953 w 12202113"/>
              <a:gd name="connsiteY126" fmla="*/ 3132179 h 3188466"/>
              <a:gd name="connsiteX127" fmla="*/ 7343567 w 12202113"/>
              <a:gd name="connsiteY127" fmla="*/ 3128350 h 3188466"/>
              <a:gd name="connsiteX128" fmla="*/ 7340295 w 12202113"/>
              <a:gd name="connsiteY128" fmla="*/ 3125545 h 3188466"/>
              <a:gd name="connsiteX129" fmla="*/ 7321348 w 12202113"/>
              <a:gd name="connsiteY129" fmla="*/ 3126804 h 3188466"/>
              <a:gd name="connsiteX130" fmla="*/ 7305815 w 12202113"/>
              <a:gd name="connsiteY130" fmla="*/ 3124063 h 3188466"/>
              <a:gd name="connsiteX131" fmla="*/ 7292274 w 12202113"/>
              <a:gd name="connsiteY131" fmla="*/ 3125855 h 3188466"/>
              <a:gd name="connsiteX132" fmla="*/ 7286654 w 12202113"/>
              <a:gd name="connsiteY132" fmla="*/ 3125451 h 3188466"/>
              <a:gd name="connsiteX133" fmla="*/ 7272685 w 12202113"/>
              <a:gd name="connsiteY133" fmla="*/ 3124094 h 3188466"/>
              <a:gd name="connsiteX134" fmla="*/ 7248584 w 12202113"/>
              <a:gd name="connsiteY134" fmla="*/ 3121080 h 3188466"/>
              <a:gd name="connsiteX135" fmla="*/ 7241065 w 12202113"/>
              <a:gd name="connsiteY135" fmla="*/ 3120661 h 3188466"/>
              <a:gd name="connsiteX136" fmla="*/ 7224696 w 12202113"/>
              <a:gd name="connsiteY136" fmla="*/ 3116051 h 3188466"/>
              <a:gd name="connsiteX137" fmla="*/ 7193009 w 12202113"/>
              <a:gd name="connsiteY137" fmla="*/ 3112108 h 3188466"/>
              <a:gd name="connsiteX138" fmla="*/ 7137220 w 12202113"/>
              <a:gd name="connsiteY138" fmla="*/ 3098354 h 3188466"/>
              <a:gd name="connsiteX139" fmla="*/ 7104427 w 12202113"/>
              <a:gd name="connsiteY139" fmla="*/ 3091790 h 3188466"/>
              <a:gd name="connsiteX140" fmla="*/ 7082240 w 12202113"/>
              <a:gd name="connsiteY140" fmla="*/ 3085740 h 3188466"/>
              <a:gd name="connsiteX141" fmla="*/ 7016754 w 12202113"/>
              <a:gd name="connsiteY141" fmla="*/ 3077196 h 3188466"/>
              <a:gd name="connsiteX142" fmla="*/ 6904436 w 12202113"/>
              <a:gd name="connsiteY142" fmla="*/ 3065900 h 3188466"/>
              <a:gd name="connsiteX143" fmla="*/ 6881434 w 12202113"/>
              <a:gd name="connsiteY143" fmla="*/ 3062865 h 3188466"/>
              <a:gd name="connsiteX144" fmla="*/ 6865273 w 12202113"/>
              <a:gd name="connsiteY144" fmla="*/ 3057749 h 3188466"/>
              <a:gd name="connsiteX145" fmla="*/ 6864671 w 12202113"/>
              <a:gd name="connsiteY145" fmla="*/ 3054378 h 3188466"/>
              <a:gd name="connsiteX146" fmla="*/ 6852599 w 12202113"/>
              <a:gd name="connsiteY146" fmla="*/ 3052306 h 3188466"/>
              <a:gd name="connsiteX147" fmla="*/ 6850143 w 12202113"/>
              <a:gd name="connsiteY147" fmla="*/ 3051232 h 3188466"/>
              <a:gd name="connsiteX148" fmla="*/ 6835301 w 12202113"/>
              <a:gd name="connsiteY148" fmla="*/ 3045593 h 3188466"/>
              <a:gd name="connsiteX149" fmla="*/ 6784871 w 12202113"/>
              <a:gd name="connsiteY149" fmla="*/ 3046562 h 3188466"/>
              <a:gd name="connsiteX150" fmla="*/ 6738245 w 12202113"/>
              <a:gd name="connsiteY150" fmla="*/ 3037055 h 3188466"/>
              <a:gd name="connsiteX151" fmla="*/ 6537703 w 12202113"/>
              <a:gd name="connsiteY151" fmla="*/ 3017736 h 3188466"/>
              <a:gd name="connsiteX152" fmla="*/ 6521858 w 12202113"/>
              <a:gd name="connsiteY152" fmla="*/ 3004158 h 3188466"/>
              <a:gd name="connsiteX153" fmla="*/ 6445069 w 12202113"/>
              <a:gd name="connsiteY153" fmla="*/ 2992470 h 3188466"/>
              <a:gd name="connsiteX154" fmla="*/ 6302447 w 12202113"/>
              <a:gd name="connsiteY154" fmla="*/ 2994274 h 3188466"/>
              <a:gd name="connsiteX155" fmla="*/ 6160029 w 12202113"/>
              <a:gd name="connsiteY155" fmla="*/ 2973666 h 3188466"/>
              <a:gd name="connsiteX156" fmla="*/ 6144046 w 12202113"/>
              <a:gd name="connsiteY156" fmla="*/ 2976380 h 3188466"/>
              <a:gd name="connsiteX157" fmla="*/ 6127670 w 12202113"/>
              <a:gd name="connsiteY157" fmla="*/ 2976929 h 3188466"/>
              <a:gd name="connsiteX158" fmla="*/ 6126155 w 12202113"/>
              <a:gd name="connsiteY158" fmla="*/ 2976245 h 3188466"/>
              <a:gd name="connsiteX159" fmla="*/ 6108575 w 12202113"/>
              <a:gd name="connsiteY159" fmla="*/ 2974651 h 3188466"/>
              <a:gd name="connsiteX160" fmla="*/ 6103746 w 12202113"/>
              <a:gd name="connsiteY160" fmla="*/ 2975803 h 3188466"/>
              <a:gd name="connsiteX161" fmla="*/ 6091377 w 12202113"/>
              <a:gd name="connsiteY161" fmla="*/ 2975180 h 3188466"/>
              <a:gd name="connsiteX162" fmla="*/ 6066183 w 12202113"/>
              <a:gd name="connsiteY162" fmla="*/ 2975222 h 3188466"/>
              <a:gd name="connsiteX163" fmla="*/ 6063287 w 12202113"/>
              <a:gd name="connsiteY163" fmla="*/ 2974353 h 3188466"/>
              <a:gd name="connsiteX164" fmla="*/ 6054813 w 12202113"/>
              <a:gd name="connsiteY164" fmla="*/ 2974911 h 3188466"/>
              <a:gd name="connsiteX165" fmla="*/ 6050809 w 12202113"/>
              <a:gd name="connsiteY165" fmla="*/ 2973985 h 3188466"/>
              <a:gd name="connsiteX166" fmla="*/ 6013979 w 12202113"/>
              <a:gd name="connsiteY166" fmla="*/ 2974553 h 3188466"/>
              <a:gd name="connsiteX167" fmla="*/ 6013800 w 12202113"/>
              <a:gd name="connsiteY167" fmla="*/ 2973973 h 3188466"/>
              <a:gd name="connsiteX168" fmla="*/ 6004866 w 12202113"/>
              <a:gd name="connsiteY168" fmla="*/ 2971570 h 3188466"/>
              <a:gd name="connsiteX169" fmla="*/ 5987036 w 12202113"/>
              <a:gd name="connsiteY169" fmla="*/ 2968315 h 3188466"/>
              <a:gd name="connsiteX170" fmla="*/ 5950027 w 12202113"/>
              <a:gd name="connsiteY170" fmla="*/ 2953546 h 3188466"/>
              <a:gd name="connsiteX171" fmla="*/ 5911668 w 12202113"/>
              <a:gd name="connsiteY171" fmla="*/ 2954074 h 3188466"/>
              <a:gd name="connsiteX172" fmla="*/ 5904110 w 12202113"/>
              <a:gd name="connsiteY172" fmla="*/ 2953861 h 3188466"/>
              <a:gd name="connsiteX173" fmla="*/ 5904026 w 12202113"/>
              <a:gd name="connsiteY173" fmla="*/ 2953724 h 3188466"/>
              <a:gd name="connsiteX174" fmla="*/ 5896189 w 12202113"/>
              <a:gd name="connsiteY174" fmla="*/ 2953236 h 3188466"/>
              <a:gd name="connsiteX175" fmla="*/ 5890331 w 12202113"/>
              <a:gd name="connsiteY175" fmla="*/ 2953471 h 3188466"/>
              <a:gd name="connsiteX176" fmla="*/ 5875672 w 12202113"/>
              <a:gd name="connsiteY176" fmla="*/ 2953056 h 3188466"/>
              <a:gd name="connsiteX177" fmla="*/ 5871070 w 12202113"/>
              <a:gd name="connsiteY177" fmla="*/ 2952035 h 3188466"/>
              <a:gd name="connsiteX178" fmla="*/ 5869888 w 12202113"/>
              <a:gd name="connsiteY178" fmla="*/ 2950364 h 3188466"/>
              <a:gd name="connsiteX179" fmla="*/ 5868461 w 12202113"/>
              <a:gd name="connsiteY179" fmla="*/ 2950506 h 3188466"/>
              <a:gd name="connsiteX180" fmla="*/ 5843343 w 12202113"/>
              <a:gd name="connsiteY180" fmla="*/ 2945262 h 3188466"/>
              <a:gd name="connsiteX181" fmla="*/ 5784331 w 12202113"/>
              <a:gd name="connsiteY181" fmla="*/ 2938531 h 3188466"/>
              <a:gd name="connsiteX182" fmla="*/ 5749498 w 12202113"/>
              <a:gd name="connsiteY182" fmla="*/ 2936713 h 3188466"/>
              <a:gd name="connsiteX183" fmla="*/ 5655214 w 12202113"/>
              <a:gd name="connsiteY183" fmla="*/ 2929503 h 3188466"/>
              <a:gd name="connsiteX184" fmla="*/ 5561446 w 12202113"/>
              <a:gd name="connsiteY184" fmla="*/ 2920575 h 3188466"/>
              <a:gd name="connsiteX185" fmla="*/ 5519456 w 12202113"/>
              <a:gd name="connsiteY185" fmla="*/ 2906631 h 3188466"/>
              <a:gd name="connsiteX186" fmla="*/ 5514099 w 12202113"/>
              <a:gd name="connsiteY186" fmla="*/ 2906097 h 3188466"/>
              <a:gd name="connsiteX187" fmla="*/ 5499273 w 12202113"/>
              <a:gd name="connsiteY187" fmla="*/ 2907057 h 3188466"/>
              <a:gd name="connsiteX188" fmla="*/ 5493664 w 12202113"/>
              <a:gd name="connsiteY188" fmla="*/ 2907817 h 3188466"/>
              <a:gd name="connsiteX189" fmla="*/ 5485530 w 12202113"/>
              <a:gd name="connsiteY189" fmla="*/ 2908080 h 3188466"/>
              <a:gd name="connsiteX190" fmla="*/ 5485337 w 12202113"/>
              <a:gd name="connsiteY190" fmla="*/ 2907959 h 3188466"/>
              <a:gd name="connsiteX191" fmla="*/ 5477696 w 12202113"/>
              <a:gd name="connsiteY191" fmla="*/ 2908455 h 3188466"/>
              <a:gd name="connsiteX192" fmla="*/ 5440170 w 12202113"/>
              <a:gd name="connsiteY192" fmla="*/ 2912482 h 3188466"/>
              <a:gd name="connsiteX193" fmla="*/ 5391911 w 12202113"/>
              <a:gd name="connsiteY193" fmla="*/ 2902040 h 3188466"/>
              <a:gd name="connsiteX194" fmla="*/ 5371708 w 12202113"/>
              <a:gd name="connsiteY194" fmla="*/ 2900629 h 3188466"/>
              <a:gd name="connsiteX195" fmla="*/ 5360976 w 12202113"/>
              <a:gd name="connsiteY195" fmla="*/ 2899197 h 3188466"/>
              <a:gd name="connsiteX196" fmla="*/ 5360345 w 12202113"/>
              <a:gd name="connsiteY196" fmla="*/ 2898671 h 3188466"/>
              <a:gd name="connsiteX197" fmla="*/ 5324367 w 12202113"/>
              <a:gd name="connsiteY197" fmla="*/ 2902593 h 3188466"/>
              <a:gd name="connsiteX198" fmla="*/ 5319673 w 12202113"/>
              <a:gd name="connsiteY198" fmla="*/ 2902094 h 3188466"/>
              <a:gd name="connsiteX199" fmla="*/ 5296114 w 12202113"/>
              <a:gd name="connsiteY199" fmla="*/ 2905958 h 3188466"/>
              <a:gd name="connsiteX200" fmla="*/ 5283999 w 12202113"/>
              <a:gd name="connsiteY200" fmla="*/ 2907258 h 3188466"/>
              <a:gd name="connsiteX201" fmla="*/ 5280460 w 12202113"/>
              <a:gd name="connsiteY201" fmla="*/ 2909063 h 3188466"/>
              <a:gd name="connsiteX202" fmla="*/ 5262637 w 12202113"/>
              <a:gd name="connsiteY202" fmla="*/ 2910250 h 3188466"/>
              <a:gd name="connsiteX203" fmla="*/ 5260635 w 12202113"/>
              <a:gd name="connsiteY203" fmla="*/ 2909845 h 3188466"/>
              <a:gd name="connsiteX204" fmla="*/ 5245770 w 12202113"/>
              <a:gd name="connsiteY204" fmla="*/ 2912842 h 3188466"/>
              <a:gd name="connsiteX205" fmla="*/ 5233108 w 12202113"/>
              <a:gd name="connsiteY205" fmla="*/ 2917794 h 3188466"/>
              <a:gd name="connsiteX206" fmla="*/ 5082201 w 12202113"/>
              <a:gd name="connsiteY206" fmla="*/ 2920260 h 3188466"/>
              <a:gd name="connsiteX207" fmla="*/ 4939211 w 12202113"/>
              <a:gd name="connsiteY207" fmla="*/ 2931760 h 3188466"/>
              <a:gd name="connsiteX208" fmla="*/ 4794309 w 12202113"/>
              <a:gd name="connsiteY208" fmla="*/ 2937227 h 3188466"/>
              <a:gd name="connsiteX209" fmla="*/ 4637676 w 12202113"/>
              <a:gd name="connsiteY209" fmla="*/ 2946666 h 3188466"/>
              <a:gd name="connsiteX210" fmla="*/ 4585922 w 12202113"/>
              <a:gd name="connsiteY210" fmla="*/ 2944906 h 3188466"/>
              <a:gd name="connsiteX211" fmla="*/ 4539516 w 12202113"/>
              <a:gd name="connsiteY211" fmla="*/ 2953466 h 3188466"/>
              <a:gd name="connsiteX212" fmla="*/ 4520819 w 12202113"/>
              <a:gd name="connsiteY212" fmla="*/ 2950477 h 3188466"/>
              <a:gd name="connsiteX213" fmla="*/ 4517604 w 12202113"/>
              <a:gd name="connsiteY213" fmla="*/ 2949852 h 3188466"/>
              <a:gd name="connsiteX214" fmla="*/ 4504537 w 12202113"/>
              <a:gd name="connsiteY214" fmla="*/ 2949759 h 3188466"/>
              <a:gd name="connsiteX215" fmla="*/ 4501104 w 12202113"/>
              <a:gd name="connsiteY215" fmla="*/ 2946715 h 3188466"/>
              <a:gd name="connsiteX216" fmla="*/ 4342695 w 12202113"/>
              <a:gd name="connsiteY216" fmla="*/ 2951638 h 3188466"/>
              <a:gd name="connsiteX217" fmla="*/ 4274096 w 12202113"/>
              <a:gd name="connsiteY217" fmla="*/ 2953640 h 3188466"/>
              <a:gd name="connsiteX218" fmla="*/ 4248170 w 12202113"/>
              <a:gd name="connsiteY218" fmla="*/ 2951384 h 3188466"/>
              <a:gd name="connsiteX219" fmla="*/ 4147924 w 12202113"/>
              <a:gd name="connsiteY219" fmla="*/ 2945945 h 3188466"/>
              <a:gd name="connsiteX220" fmla="*/ 4061825 w 12202113"/>
              <a:gd name="connsiteY220" fmla="*/ 2944206 h 3188466"/>
              <a:gd name="connsiteX221" fmla="*/ 3998557 w 12202113"/>
              <a:gd name="connsiteY221" fmla="*/ 2955821 h 3188466"/>
              <a:gd name="connsiteX222" fmla="*/ 3993107 w 12202113"/>
              <a:gd name="connsiteY222" fmla="*/ 2953708 h 3188466"/>
              <a:gd name="connsiteX223" fmla="*/ 3949713 w 12202113"/>
              <a:gd name="connsiteY223" fmla="*/ 2955441 h 3188466"/>
              <a:gd name="connsiteX224" fmla="*/ 3797284 w 12202113"/>
              <a:gd name="connsiteY224" fmla="*/ 2977037 h 3188466"/>
              <a:gd name="connsiteX225" fmla="*/ 3712498 w 12202113"/>
              <a:gd name="connsiteY225" fmla="*/ 2979996 h 3188466"/>
              <a:gd name="connsiteX226" fmla="*/ 3682471 w 12202113"/>
              <a:gd name="connsiteY226" fmla="*/ 2978543 h 3188466"/>
              <a:gd name="connsiteX227" fmla="*/ 3632163 w 12202113"/>
              <a:gd name="connsiteY227" fmla="*/ 2976264 h 3188466"/>
              <a:gd name="connsiteX228" fmla="*/ 3594728 w 12202113"/>
              <a:gd name="connsiteY228" fmla="*/ 2968398 h 3188466"/>
              <a:gd name="connsiteX229" fmla="*/ 3552594 w 12202113"/>
              <a:gd name="connsiteY229" fmla="*/ 2968934 h 3188466"/>
              <a:gd name="connsiteX230" fmla="*/ 3542589 w 12202113"/>
              <a:gd name="connsiteY230" fmla="*/ 2977031 h 3188466"/>
              <a:gd name="connsiteX231" fmla="*/ 3497591 w 12202113"/>
              <a:gd name="connsiteY231" fmla="*/ 2975018 h 3188466"/>
              <a:gd name="connsiteX232" fmla="*/ 3429352 w 12202113"/>
              <a:gd name="connsiteY232" fmla="*/ 2971090 h 3188466"/>
              <a:gd name="connsiteX233" fmla="*/ 3389938 w 12202113"/>
              <a:gd name="connsiteY233" fmla="*/ 2970884 h 3188466"/>
              <a:gd name="connsiteX234" fmla="*/ 3282344 w 12202113"/>
              <a:gd name="connsiteY234" fmla="*/ 2968084 h 3188466"/>
              <a:gd name="connsiteX235" fmla="*/ 3174624 w 12202113"/>
              <a:gd name="connsiteY235" fmla="*/ 2963576 h 3188466"/>
              <a:gd name="connsiteX236" fmla="*/ 3111077 w 12202113"/>
              <a:gd name="connsiteY236" fmla="*/ 2951285 h 3188466"/>
              <a:gd name="connsiteX237" fmla="*/ 3022501 w 12202113"/>
              <a:gd name="connsiteY237" fmla="*/ 2948619 h 3188466"/>
              <a:gd name="connsiteX238" fmla="*/ 3007714 w 12202113"/>
              <a:gd name="connsiteY238" fmla="*/ 2946762 h 3188466"/>
              <a:gd name="connsiteX239" fmla="*/ 2903098 w 12202113"/>
              <a:gd name="connsiteY239" fmla="*/ 2940576 h 3188466"/>
              <a:gd name="connsiteX240" fmla="*/ 2781591 w 12202113"/>
              <a:gd name="connsiteY240" fmla="*/ 2946394 h 3188466"/>
              <a:gd name="connsiteX241" fmla="*/ 2627942 w 12202113"/>
              <a:gd name="connsiteY241" fmla="*/ 2919996 h 3188466"/>
              <a:gd name="connsiteX242" fmla="*/ 2354959 w 12202113"/>
              <a:gd name="connsiteY242" fmla="*/ 2882080 h 3188466"/>
              <a:gd name="connsiteX243" fmla="*/ 2063184 w 12202113"/>
              <a:gd name="connsiteY243" fmla="*/ 2879109 h 3188466"/>
              <a:gd name="connsiteX244" fmla="*/ 1986946 w 12202113"/>
              <a:gd name="connsiteY244" fmla="*/ 2887619 h 3188466"/>
              <a:gd name="connsiteX245" fmla="*/ 1763479 w 12202113"/>
              <a:gd name="connsiteY245" fmla="*/ 2909077 h 3188466"/>
              <a:gd name="connsiteX246" fmla="*/ 1537980 w 12202113"/>
              <a:gd name="connsiteY246" fmla="*/ 2960398 h 3188466"/>
              <a:gd name="connsiteX247" fmla="*/ 1395229 w 12202113"/>
              <a:gd name="connsiteY247" fmla="*/ 2975625 h 3188466"/>
              <a:gd name="connsiteX248" fmla="*/ 1327834 w 12202113"/>
              <a:gd name="connsiteY248" fmla="*/ 2989485 h 3188466"/>
              <a:gd name="connsiteX249" fmla="*/ 1280757 w 12202113"/>
              <a:gd name="connsiteY249" fmla="*/ 2992959 h 3188466"/>
              <a:gd name="connsiteX250" fmla="*/ 1252582 w 12202113"/>
              <a:gd name="connsiteY250" fmla="*/ 2995877 h 3188466"/>
              <a:gd name="connsiteX251" fmla="*/ 1204670 w 12202113"/>
              <a:gd name="connsiteY251" fmla="*/ 3014826 h 3188466"/>
              <a:gd name="connsiteX252" fmla="*/ 1020457 w 12202113"/>
              <a:gd name="connsiteY252" fmla="*/ 3031603 h 3188466"/>
              <a:gd name="connsiteX253" fmla="*/ 843248 w 12202113"/>
              <a:gd name="connsiteY253" fmla="*/ 3026954 h 3188466"/>
              <a:gd name="connsiteX254" fmla="*/ 583517 w 12202113"/>
              <a:gd name="connsiteY254" fmla="*/ 3089095 h 3188466"/>
              <a:gd name="connsiteX255" fmla="*/ 556836 w 12202113"/>
              <a:gd name="connsiteY255" fmla="*/ 3094374 h 3188466"/>
              <a:gd name="connsiteX256" fmla="*/ 412089 w 12202113"/>
              <a:gd name="connsiteY256" fmla="*/ 3121334 h 3188466"/>
              <a:gd name="connsiteX257" fmla="*/ 83929 w 12202113"/>
              <a:gd name="connsiteY257" fmla="*/ 3150566 h 3188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Lst>
            <a:rect l="l" t="t" r="r" b="b"/>
            <a:pathLst>
              <a:path w="12202113" h="3188466">
                <a:moveTo>
                  <a:pt x="0" y="3188466"/>
                </a:moveTo>
                <a:lnTo>
                  <a:pt x="10116" y="2657641"/>
                </a:lnTo>
                <a:lnTo>
                  <a:pt x="10116" y="0"/>
                </a:lnTo>
                <a:lnTo>
                  <a:pt x="12202113" y="0"/>
                </a:lnTo>
                <a:lnTo>
                  <a:pt x="12202113" y="2879832"/>
                </a:lnTo>
                <a:lnTo>
                  <a:pt x="12198167" y="2880360"/>
                </a:lnTo>
                <a:cubicBezTo>
                  <a:pt x="12163116" y="2884349"/>
                  <a:pt x="12143771" y="2884544"/>
                  <a:pt x="12122128" y="2887194"/>
                </a:cubicBezTo>
                <a:cubicBezTo>
                  <a:pt x="12087086" y="2893347"/>
                  <a:pt x="12050015" y="2907304"/>
                  <a:pt x="12028868" y="2911786"/>
                </a:cubicBezTo>
                <a:lnTo>
                  <a:pt x="11995238" y="2914090"/>
                </a:lnTo>
                <a:lnTo>
                  <a:pt x="11996460" y="2918442"/>
                </a:lnTo>
                <a:lnTo>
                  <a:pt x="11983968" y="2918762"/>
                </a:lnTo>
                <a:lnTo>
                  <a:pt x="11956084" y="2918868"/>
                </a:lnTo>
                <a:cubicBezTo>
                  <a:pt x="11938684" y="2919526"/>
                  <a:pt x="11890300" y="2918483"/>
                  <a:pt x="11872586" y="2920076"/>
                </a:cubicBezTo>
                <a:cubicBezTo>
                  <a:pt x="11867476" y="2924717"/>
                  <a:pt x="11859589" y="2927247"/>
                  <a:pt x="11849804" y="2928420"/>
                </a:cubicBezTo>
                <a:lnTo>
                  <a:pt x="11828254" y="2928551"/>
                </a:lnTo>
                <a:lnTo>
                  <a:pt x="11703277" y="2939735"/>
                </a:lnTo>
                <a:lnTo>
                  <a:pt x="11686094" y="2940570"/>
                </a:lnTo>
                <a:lnTo>
                  <a:pt x="11676788" y="2944321"/>
                </a:lnTo>
                <a:cubicBezTo>
                  <a:pt x="11669684" y="2945069"/>
                  <a:pt x="11649276" y="2944585"/>
                  <a:pt x="11643464" y="2945066"/>
                </a:cubicBezTo>
                <a:lnTo>
                  <a:pt x="11641922" y="2947200"/>
                </a:lnTo>
                <a:cubicBezTo>
                  <a:pt x="11623408" y="2950611"/>
                  <a:pt x="11553770" y="2961969"/>
                  <a:pt x="11532386" y="2965529"/>
                </a:cubicBezTo>
                <a:cubicBezTo>
                  <a:pt x="11528114" y="2962248"/>
                  <a:pt x="11518548" y="2967430"/>
                  <a:pt x="11513619" y="2968556"/>
                </a:cubicBezTo>
                <a:cubicBezTo>
                  <a:pt x="11512856" y="2966346"/>
                  <a:pt x="11500924" y="2965672"/>
                  <a:pt x="11497404" y="2967639"/>
                </a:cubicBezTo>
                <a:cubicBezTo>
                  <a:pt x="11413522" y="2978420"/>
                  <a:pt x="11455510" y="2956141"/>
                  <a:pt x="11407630" y="2970255"/>
                </a:cubicBezTo>
                <a:cubicBezTo>
                  <a:pt x="11399160" y="2971190"/>
                  <a:pt x="11392296" y="2970299"/>
                  <a:pt x="11386276" y="2968648"/>
                </a:cubicBezTo>
                <a:lnTo>
                  <a:pt x="11377296" y="2965257"/>
                </a:lnTo>
                <a:lnTo>
                  <a:pt x="11342536" y="2971666"/>
                </a:lnTo>
                <a:cubicBezTo>
                  <a:pt x="11325414" y="2973900"/>
                  <a:pt x="11307393" y="2975381"/>
                  <a:pt x="11288902" y="2976058"/>
                </a:cubicBezTo>
                <a:cubicBezTo>
                  <a:pt x="11284753" y="2971542"/>
                  <a:pt x="11270239" y="2977957"/>
                  <a:pt x="11263411" y="2979228"/>
                </a:cubicBezTo>
                <a:cubicBezTo>
                  <a:pt x="11263340" y="2976278"/>
                  <a:pt x="11248212" y="2974865"/>
                  <a:pt x="11242843" y="2977303"/>
                </a:cubicBezTo>
                <a:cubicBezTo>
                  <a:pt x="11130019" y="2987845"/>
                  <a:pt x="11193504" y="2960297"/>
                  <a:pt x="11125798" y="2976816"/>
                </a:cubicBezTo>
                <a:cubicBezTo>
                  <a:pt x="11114472" y="2977677"/>
                  <a:pt x="11105974" y="2976199"/>
                  <a:pt x="11098884" y="2973758"/>
                </a:cubicBezTo>
                <a:lnTo>
                  <a:pt x="11086128" y="2967663"/>
                </a:lnTo>
                <a:lnTo>
                  <a:pt x="11076132" y="2969836"/>
                </a:lnTo>
                <a:cubicBezTo>
                  <a:pt x="11038408" y="2970007"/>
                  <a:pt x="11027285" y="2963760"/>
                  <a:pt x="11005337" y="2970053"/>
                </a:cubicBezTo>
                <a:cubicBezTo>
                  <a:pt x="10972902" y="2956973"/>
                  <a:pt x="10983824" y="2968749"/>
                  <a:pt x="10959154" y="2970750"/>
                </a:cubicBezTo>
                <a:cubicBezTo>
                  <a:pt x="10939692" y="2973358"/>
                  <a:pt x="10975422" y="2978377"/>
                  <a:pt x="10956347" y="2979118"/>
                </a:cubicBezTo>
                <a:cubicBezTo>
                  <a:pt x="10935712" y="2975741"/>
                  <a:pt x="10936682" y="2986229"/>
                  <a:pt x="10915223" y="2982099"/>
                </a:cubicBezTo>
                <a:cubicBezTo>
                  <a:pt x="10920436" y="2974198"/>
                  <a:pt x="10872877" y="2983630"/>
                  <a:pt x="10871398" y="2976728"/>
                </a:cubicBezTo>
                <a:cubicBezTo>
                  <a:pt x="10853171" y="2986599"/>
                  <a:pt x="10844013" y="2974439"/>
                  <a:pt x="10819743" y="2977481"/>
                </a:cubicBezTo>
                <a:cubicBezTo>
                  <a:pt x="10808314" y="2981215"/>
                  <a:pt x="10800068" y="2981856"/>
                  <a:pt x="10788834" y="2977840"/>
                </a:cubicBezTo>
                <a:cubicBezTo>
                  <a:pt x="10736185" y="2996020"/>
                  <a:pt x="10756982" y="2978653"/>
                  <a:pt x="10707711" y="2985644"/>
                </a:cubicBezTo>
                <a:cubicBezTo>
                  <a:pt x="10665262" y="2992997"/>
                  <a:pt x="10617142" y="2997767"/>
                  <a:pt x="10576086" y="3015319"/>
                </a:cubicBezTo>
                <a:cubicBezTo>
                  <a:pt x="10568550" y="3020292"/>
                  <a:pt x="10550046" y="3022174"/>
                  <a:pt x="10534761" y="3019524"/>
                </a:cubicBezTo>
                <a:cubicBezTo>
                  <a:pt x="10532134" y="3019067"/>
                  <a:pt x="10529698" y="3018490"/>
                  <a:pt x="10527537" y="3017814"/>
                </a:cubicBezTo>
                <a:cubicBezTo>
                  <a:pt x="10492044" y="3020498"/>
                  <a:pt x="10362224" y="3032491"/>
                  <a:pt x="10321799" y="3035635"/>
                </a:cubicBezTo>
                <a:cubicBezTo>
                  <a:pt x="10318526" y="3029246"/>
                  <a:pt x="10298084" y="3040774"/>
                  <a:pt x="10284989" y="3036679"/>
                </a:cubicBezTo>
                <a:cubicBezTo>
                  <a:pt x="10275610" y="3033085"/>
                  <a:pt x="10267220" y="3035744"/>
                  <a:pt x="10257423" y="3036027"/>
                </a:cubicBezTo>
                <a:cubicBezTo>
                  <a:pt x="10244517" y="3033202"/>
                  <a:pt x="10202424" y="3038304"/>
                  <a:pt x="10191450" y="3041963"/>
                </a:cubicBezTo>
                <a:cubicBezTo>
                  <a:pt x="10165225" y="3054679"/>
                  <a:pt x="10105634" y="3045236"/>
                  <a:pt x="10083845" y="3054978"/>
                </a:cubicBezTo>
                <a:cubicBezTo>
                  <a:pt x="10075939" y="3056408"/>
                  <a:pt x="10068203" y="3056986"/>
                  <a:pt x="10060611" y="3057035"/>
                </a:cubicBezTo>
                <a:lnTo>
                  <a:pt x="10039363" y="3055961"/>
                </a:lnTo>
                <a:lnTo>
                  <a:pt x="10033322" y="3053238"/>
                </a:lnTo>
                <a:lnTo>
                  <a:pt x="10020337" y="3053912"/>
                </a:lnTo>
                <a:lnTo>
                  <a:pt x="10016616" y="3053498"/>
                </a:lnTo>
                <a:cubicBezTo>
                  <a:pt x="10009508" y="3052695"/>
                  <a:pt x="10002492" y="3051995"/>
                  <a:pt x="9995549" y="3051719"/>
                </a:cubicBezTo>
                <a:cubicBezTo>
                  <a:pt x="10004680" y="3065377"/>
                  <a:pt x="9937988" y="3051618"/>
                  <a:pt x="9957212" y="3062663"/>
                </a:cubicBezTo>
                <a:cubicBezTo>
                  <a:pt x="9920646" y="3063519"/>
                  <a:pt x="9948538" y="3073806"/>
                  <a:pt x="9904584" y="3063999"/>
                </a:cubicBezTo>
                <a:cubicBezTo>
                  <a:pt x="9847813" y="3075166"/>
                  <a:pt x="9758323" y="3071010"/>
                  <a:pt x="9713857" y="3087955"/>
                </a:cubicBezTo>
                <a:cubicBezTo>
                  <a:pt x="9719380" y="3081485"/>
                  <a:pt x="9695453" y="3076466"/>
                  <a:pt x="9678879" y="3079676"/>
                </a:cubicBezTo>
                <a:cubicBezTo>
                  <a:pt x="9698255" y="3054291"/>
                  <a:pt x="9613348" y="3102551"/>
                  <a:pt x="9598760" y="3085228"/>
                </a:cubicBezTo>
                <a:cubicBezTo>
                  <a:pt x="9598041" y="3101310"/>
                  <a:pt x="9523758" y="3128579"/>
                  <a:pt x="9488796" y="3115384"/>
                </a:cubicBezTo>
                <a:cubicBezTo>
                  <a:pt x="9435532" y="3118605"/>
                  <a:pt x="9397815" y="3131898"/>
                  <a:pt x="9341972" y="3126583"/>
                </a:cubicBezTo>
                <a:cubicBezTo>
                  <a:pt x="9340239" y="3128735"/>
                  <a:pt x="9337399" y="3130536"/>
                  <a:pt x="9333795" y="3132083"/>
                </a:cubicBezTo>
                <a:lnTo>
                  <a:pt x="9321736" y="3135834"/>
                </a:lnTo>
                <a:lnTo>
                  <a:pt x="9319405" y="3135561"/>
                </a:lnTo>
                <a:cubicBezTo>
                  <a:pt x="9310247" y="3135512"/>
                  <a:pt x="9305558" y="3136419"/>
                  <a:pt x="9302847" y="3137746"/>
                </a:cubicBezTo>
                <a:lnTo>
                  <a:pt x="9300930" y="3139687"/>
                </a:lnTo>
                <a:lnTo>
                  <a:pt x="9290106" y="3141645"/>
                </a:lnTo>
                <a:lnTo>
                  <a:pt x="9270220" y="3146737"/>
                </a:lnTo>
                <a:lnTo>
                  <a:pt x="9265150" y="3146531"/>
                </a:lnTo>
                <a:lnTo>
                  <a:pt x="9233057" y="3152408"/>
                </a:lnTo>
                <a:lnTo>
                  <a:pt x="9231974" y="3151938"/>
                </a:lnTo>
                <a:cubicBezTo>
                  <a:pt x="9228816" y="3151020"/>
                  <a:pt x="9225099" y="3150595"/>
                  <a:pt x="9220130" y="3151189"/>
                </a:cubicBezTo>
                <a:cubicBezTo>
                  <a:pt x="9218372" y="3142213"/>
                  <a:pt x="9213458" y="3148467"/>
                  <a:pt x="9198955" y="3151015"/>
                </a:cubicBezTo>
                <a:cubicBezTo>
                  <a:pt x="9192986" y="3137641"/>
                  <a:pt x="9157451" y="3149750"/>
                  <a:pt x="9142196" y="3143802"/>
                </a:cubicBezTo>
                <a:cubicBezTo>
                  <a:pt x="9131673" y="3145976"/>
                  <a:pt x="9120437" y="3148030"/>
                  <a:pt x="9108665" y="3149868"/>
                </a:cubicBezTo>
                <a:lnTo>
                  <a:pt x="9014086" y="3150791"/>
                </a:lnTo>
                <a:lnTo>
                  <a:pt x="8915037" y="3140020"/>
                </a:lnTo>
                <a:cubicBezTo>
                  <a:pt x="8878400" y="3139785"/>
                  <a:pt x="8846675" y="3135786"/>
                  <a:pt x="8815667" y="3138606"/>
                </a:cubicBezTo>
                <a:cubicBezTo>
                  <a:pt x="8803071" y="3135495"/>
                  <a:pt x="8791199" y="3134238"/>
                  <a:pt x="8779688" y="3138895"/>
                </a:cubicBezTo>
                <a:cubicBezTo>
                  <a:pt x="8745498" y="3137342"/>
                  <a:pt x="8737221" y="3130691"/>
                  <a:pt x="8715556" y="3135878"/>
                </a:cubicBezTo>
                <a:cubicBezTo>
                  <a:pt x="8696347" y="3125121"/>
                  <a:pt x="8695210" y="3129227"/>
                  <a:pt x="8686183" y="3132307"/>
                </a:cubicBezTo>
                <a:lnTo>
                  <a:pt x="8684895" y="3132527"/>
                </a:lnTo>
                <a:lnTo>
                  <a:pt x="8682270" y="3130989"/>
                </a:lnTo>
                <a:lnTo>
                  <a:pt x="8676836" y="3130278"/>
                </a:lnTo>
                <a:lnTo>
                  <a:pt x="8662002" y="3130735"/>
                </a:lnTo>
                <a:lnTo>
                  <a:pt x="8656423" y="3131304"/>
                </a:lnTo>
                <a:cubicBezTo>
                  <a:pt x="8652581" y="3131550"/>
                  <a:pt x="8650028" y="3131521"/>
                  <a:pt x="8648261" y="3131294"/>
                </a:cubicBezTo>
                <a:lnTo>
                  <a:pt x="8648057" y="3131167"/>
                </a:lnTo>
                <a:lnTo>
                  <a:pt x="8640412" y="3131403"/>
                </a:lnTo>
                <a:cubicBezTo>
                  <a:pt x="8627510" y="3132092"/>
                  <a:pt x="8614954" y="3133035"/>
                  <a:pt x="8603003" y="3134155"/>
                </a:cubicBezTo>
                <a:cubicBezTo>
                  <a:pt x="8592897" y="3127095"/>
                  <a:pt x="8548738" y="3135435"/>
                  <a:pt x="8553571" y="3122125"/>
                </a:cubicBezTo>
                <a:cubicBezTo>
                  <a:pt x="8537450" y="3123243"/>
                  <a:pt x="8527699" y="3128769"/>
                  <a:pt x="8533128" y="3120039"/>
                </a:cubicBezTo>
                <a:cubicBezTo>
                  <a:pt x="8527821" y="3120156"/>
                  <a:pt x="8524551" y="3119414"/>
                  <a:pt x="8522209" y="3118252"/>
                </a:cubicBezTo>
                <a:lnTo>
                  <a:pt x="8521532" y="3117705"/>
                </a:lnTo>
                <a:lnTo>
                  <a:pt x="8485667" y="3120406"/>
                </a:lnTo>
                <a:lnTo>
                  <a:pt x="8480905" y="3119749"/>
                </a:lnTo>
                <a:lnTo>
                  <a:pt x="8457530" y="3122810"/>
                </a:lnTo>
                <a:lnTo>
                  <a:pt x="8445451" y="3123697"/>
                </a:lnTo>
                <a:lnTo>
                  <a:pt x="8442039" y="3125378"/>
                </a:lnTo>
                <a:cubicBezTo>
                  <a:pt x="8438355" y="3126399"/>
                  <a:pt x="8433075" y="3126839"/>
                  <a:pt x="8424215" y="3125963"/>
                </a:cubicBezTo>
                <a:lnTo>
                  <a:pt x="8422165" y="3125491"/>
                </a:lnTo>
                <a:lnTo>
                  <a:pt x="8407465" y="3127979"/>
                </a:lnTo>
                <a:cubicBezTo>
                  <a:pt x="8402731" y="3129129"/>
                  <a:pt x="8398540" y="3130592"/>
                  <a:pt x="8395146" y="3132488"/>
                </a:cubicBezTo>
                <a:cubicBezTo>
                  <a:pt x="8345093" y="3122354"/>
                  <a:pt x="8297866" y="3131626"/>
                  <a:pt x="8243538" y="3129873"/>
                </a:cubicBezTo>
                <a:cubicBezTo>
                  <a:pt x="8220052" y="3114107"/>
                  <a:pt x="8126172" y="3133411"/>
                  <a:pt x="8112685" y="3148698"/>
                </a:cubicBezTo>
                <a:cubicBezTo>
                  <a:pt x="8112380" y="3135302"/>
                  <a:pt x="8044302" y="3153542"/>
                  <a:pt x="8026741" y="3154015"/>
                </a:cubicBezTo>
                <a:cubicBezTo>
                  <a:pt x="8020887" y="3154173"/>
                  <a:pt x="8020646" y="3152357"/>
                  <a:pt x="8030400" y="3146736"/>
                </a:cubicBezTo>
                <a:cubicBezTo>
                  <a:pt x="8011739" y="3148301"/>
                  <a:pt x="7992477" y="3141339"/>
                  <a:pt x="8002987" y="3135663"/>
                </a:cubicBezTo>
                <a:cubicBezTo>
                  <a:pt x="7946297" y="3147811"/>
                  <a:pt x="7862627" y="3135732"/>
                  <a:pt x="7798568" y="3141249"/>
                </a:cubicBezTo>
                <a:cubicBezTo>
                  <a:pt x="7763645" y="3127901"/>
                  <a:pt x="7782577" y="3140251"/>
                  <a:pt x="7746353" y="3137755"/>
                </a:cubicBezTo>
                <a:cubicBezTo>
                  <a:pt x="7756261" y="3150042"/>
                  <a:pt x="7702377" y="3130861"/>
                  <a:pt x="7700395" y="3144729"/>
                </a:cubicBezTo>
                <a:cubicBezTo>
                  <a:pt x="7693866" y="3143835"/>
                  <a:pt x="7687603" y="3142532"/>
                  <a:pt x="7681335" y="3141120"/>
                </a:cubicBezTo>
                <a:lnTo>
                  <a:pt x="7678044" y="3140387"/>
                </a:lnTo>
                <a:lnTo>
                  <a:pt x="7664890" y="3139855"/>
                </a:lnTo>
                <a:lnTo>
                  <a:pt x="7661183" y="3136706"/>
                </a:lnTo>
                <a:lnTo>
                  <a:pt x="7641383" y="3133755"/>
                </a:lnTo>
                <a:cubicBezTo>
                  <a:pt x="7633967" y="3133115"/>
                  <a:pt x="7625987" y="3132967"/>
                  <a:pt x="7617169" y="3133614"/>
                </a:cubicBezTo>
                <a:cubicBezTo>
                  <a:pt x="7595475" y="3139109"/>
                  <a:pt x="7561695" y="3132374"/>
                  <a:pt x="7531143" y="3132781"/>
                </a:cubicBezTo>
                <a:lnTo>
                  <a:pt x="7517113" y="3134483"/>
                </a:lnTo>
                <a:lnTo>
                  <a:pt x="7471320" y="3131645"/>
                </a:lnTo>
                <a:cubicBezTo>
                  <a:pt x="7458285" y="3131095"/>
                  <a:pt x="7444756" y="3130805"/>
                  <a:pt x="7430512" y="3131007"/>
                </a:cubicBezTo>
                <a:lnTo>
                  <a:pt x="7404071" y="3132361"/>
                </a:lnTo>
                <a:lnTo>
                  <a:pt x="7397140" y="3131239"/>
                </a:lnTo>
                <a:cubicBezTo>
                  <a:pt x="7385068" y="3131364"/>
                  <a:pt x="7369091" y="3135313"/>
                  <a:pt x="7370514" y="3130516"/>
                </a:cubicBezTo>
                <a:lnTo>
                  <a:pt x="7356953" y="3132179"/>
                </a:lnTo>
                <a:lnTo>
                  <a:pt x="7343567" y="3128350"/>
                </a:lnTo>
                <a:cubicBezTo>
                  <a:pt x="7342101" y="3127461"/>
                  <a:pt x="7340998" y="3126514"/>
                  <a:pt x="7340295" y="3125545"/>
                </a:cubicBezTo>
                <a:lnTo>
                  <a:pt x="7321348" y="3126804"/>
                </a:lnTo>
                <a:lnTo>
                  <a:pt x="7305815" y="3124063"/>
                </a:lnTo>
                <a:lnTo>
                  <a:pt x="7292274" y="3125855"/>
                </a:lnTo>
                <a:lnTo>
                  <a:pt x="7286654" y="3125451"/>
                </a:lnTo>
                <a:lnTo>
                  <a:pt x="7272685" y="3124094"/>
                </a:lnTo>
                <a:cubicBezTo>
                  <a:pt x="7265523" y="3123143"/>
                  <a:pt x="7257508" y="3121997"/>
                  <a:pt x="7248584" y="3121080"/>
                </a:cubicBezTo>
                <a:lnTo>
                  <a:pt x="7241065" y="3120661"/>
                </a:lnTo>
                <a:lnTo>
                  <a:pt x="7224696" y="3116051"/>
                </a:lnTo>
                <a:cubicBezTo>
                  <a:pt x="7212786" y="3112566"/>
                  <a:pt x="7203412" y="3110217"/>
                  <a:pt x="7193009" y="3112108"/>
                </a:cubicBezTo>
                <a:cubicBezTo>
                  <a:pt x="7175276" y="3107606"/>
                  <a:pt x="7162888" y="3094987"/>
                  <a:pt x="7137220" y="3098354"/>
                </a:cubicBezTo>
                <a:cubicBezTo>
                  <a:pt x="7145010" y="3092637"/>
                  <a:pt x="7108715" y="3097662"/>
                  <a:pt x="7104427" y="3091790"/>
                </a:cubicBezTo>
                <a:cubicBezTo>
                  <a:pt x="7102447" y="3087061"/>
                  <a:pt x="7090976" y="3087484"/>
                  <a:pt x="7082240" y="3085740"/>
                </a:cubicBezTo>
                <a:cubicBezTo>
                  <a:pt x="7076014" y="3080911"/>
                  <a:pt x="7032058" y="3076501"/>
                  <a:pt x="7016754" y="3077196"/>
                </a:cubicBezTo>
                <a:cubicBezTo>
                  <a:pt x="6973620" y="3082001"/>
                  <a:pt x="6938923" y="3062558"/>
                  <a:pt x="6904436" y="3065900"/>
                </a:cubicBezTo>
                <a:cubicBezTo>
                  <a:pt x="6895406" y="3065445"/>
                  <a:pt x="6887919" y="3064350"/>
                  <a:pt x="6881434" y="3062865"/>
                </a:cubicBezTo>
                <a:lnTo>
                  <a:pt x="6865273" y="3057749"/>
                </a:lnTo>
                <a:cubicBezTo>
                  <a:pt x="6865072" y="3056626"/>
                  <a:pt x="6864871" y="3055502"/>
                  <a:pt x="6864671" y="3054378"/>
                </a:cubicBezTo>
                <a:lnTo>
                  <a:pt x="6852599" y="3052306"/>
                </a:lnTo>
                <a:lnTo>
                  <a:pt x="6850143" y="3051232"/>
                </a:lnTo>
                <a:cubicBezTo>
                  <a:pt x="6845470" y="3049168"/>
                  <a:pt x="6840704" y="3047206"/>
                  <a:pt x="6835301" y="3045593"/>
                </a:cubicBezTo>
                <a:cubicBezTo>
                  <a:pt x="6820447" y="3058242"/>
                  <a:pt x="6786888" y="3033956"/>
                  <a:pt x="6784871" y="3046562"/>
                </a:cubicBezTo>
                <a:cubicBezTo>
                  <a:pt x="6752593" y="3039899"/>
                  <a:pt x="6759140" y="3053646"/>
                  <a:pt x="6738245" y="3037055"/>
                </a:cubicBezTo>
                <a:cubicBezTo>
                  <a:pt x="6671880" y="3034501"/>
                  <a:pt x="6603220" y="3013245"/>
                  <a:pt x="6537703" y="3017736"/>
                </a:cubicBezTo>
                <a:cubicBezTo>
                  <a:pt x="6553051" y="3013722"/>
                  <a:pt x="6541149" y="3004943"/>
                  <a:pt x="6521858" y="3004158"/>
                </a:cubicBezTo>
                <a:cubicBezTo>
                  <a:pt x="6580141" y="2987944"/>
                  <a:pt x="6428765" y="3009117"/>
                  <a:pt x="6445069" y="2992470"/>
                </a:cubicBezTo>
                <a:cubicBezTo>
                  <a:pt x="6417897" y="3005060"/>
                  <a:pt x="6310156" y="3011743"/>
                  <a:pt x="6302447" y="2994274"/>
                </a:cubicBezTo>
                <a:cubicBezTo>
                  <a:pt x="6252173" y="2986131"/>
                  <a:pt x="6198382" y="2989085"/>
                  <a:pt x="6160029" y="2973666"/>
                </a:cubicBezTo>
                <a:cubicBezTo>
                  <a:pt x="6155014" y="2975022"/>
                  <a:pt x="6149642" y="2975878"/>
                  <a:pt x="6144046" y="2976380"/>
                </a:cubicBezTo>
                <a:lnTo>
                  <a:pt x="6127670" y="2976929"/>
                </a:lnTo>
                <a:lnTo>
                  <a:pt x="6126155" y="2976245"/>
                </a:lnTo>
                <a:cubicBezTo>
                  <a:pt x="6118509" y="2974369"/>
                  <a:pt x="6113052" y="2974144"/>
                  <a:pt x="6108575" y="2974651"/>
                </a:cubicBezTo>
                <a:lnTo>
                  <a:pt x="6103746" y="2975803"/>
                </a:lnTo>
                <a:lnTo>
                  <a:pt x="6091377" y="2975180"/>
                </a:lnTo>
                <a:lnTo>
                  <a:pt x="6066183" y="2975222"/>
                </a:lnTo>
                <a:lnTo>
                  <a:pt x="6063287" y="2974353"/>
                </a:lnTo>
                <a:lnTo>
                  <a:pt x="6054813" y="2974911"/>
                </a:lnTo>
                <a:lnTo>
                  <a:pt x="6050809" y="2973985"/>
                </a:lnTo>
                <a:lnTo>
                  <a:pt x="6013979" y="2974553"/>
                </a:lnTo>
                <a:cubicBezTo>
                  <a:pt x="6013918" y="2974361"/>
                  <a:pt x="6013860" y="2974167"/>
                  <a:pt x="6013800" y="2973973"/>
                </a:cubicBezTo>
                <a:cubicBezTo>
                  <a:pt x="6012565" y="2972689"/>
                  <a:pt x="6010070" y="2971765"/>
                  <a:pt x="6004866" y="2971570"/>
                </a:cubicBezTo>
                <a:cubicBezTo>
                  <a:pt x="6017706" y="2963268"/>
                  <a:pt x="6003515" y="2968156"/>
                  <a:pt x="5987036" y="2968315"/>
                </a:cubicBezTo>
                <a:cubicBezTo>
                  <a:pt x="6003302" y="2955458"/>
                  <a:pt x="5953573" y="2961108"/>
                  <a:pt x="5950027" y="2953546"/>
                </a:cubicBezTo>
                <a:cubicBezTo>
                  <a:pt x="5937559" y="2953953"/>
                  <a:pt x="5924668" y="2954151"/>
                  <a:pt x="5911668" y="2954074"/>
                </a:cubicBezTo>
                <a:lnTo>
                  <a:pt x="5904110" y="2953861"/>
                </a:lnTo>
                <a:cubicBezTo>
                  <a:pt x="5904082" y="2953815"/>
                  <a:pt x="5904053" y="2953769"/>
                  <a:pt x="5904026" y="2953724"/>
                </a:cubicBezTo>
                <a:cubicBezTo>
                  <a:pt x="5902528" y="2953395"/>
                  <a:pt x="5900097" y="2953219"/>
                  <a:pt x="5896189" y="2953236"/>
                </a:cubicBezTo>
                <a:lnTo>
                  <a:pt x="5890331" y="2953471"/>
                </a:lnTo>
                <a:lnTo>
                  <a:pt x="5875672" y="2953056"/>
                </a:lnTo>
                <a:lnTo>
                  <a:pt x="5871070" y="2952035"/>
                </a:lnTo>
                <a:lnTo>
                  <a:pt x="5869888" y="2950364"/>
                </a:lnTo>
                <a:lnTo>
                  <a:pt x="5868461" y="2950506"/>
                </a:lnTo>
                <a:cubicBezTo>
                  <a:pt x="5857092" y="2953019"/>
                  <a:pt x="5852416" y="2957005"/>
                  <a:pt x="5843343" y="2945262"/>
                </a:cubicBezTo>
                <a:cubicBezTo>
                  <a:pt x="5817989" y="2949116"/>
                  <a:pt x="5815840" y="2942065"/>
                  <a:pt x="5784331" y="2938531"/>
                </a:cubicBezTo>
                <a:cubicBezTo>
                  <a:pt x="5769202" y="2942455"/>
                  <a:pt x="5758885" y="2940521"/>
                  <a:pt x="5749498" y="2936713"/>
                </a:cubicBezTo>
                <a:cubicBezTo>
                  <a:pt x="5717228" y="2937683"/>
                  <a:pt x="5690227" y="2931877"/>
                  <a:pt x="5655214" y="2929503"/>
                </a:cubicBezTo>
                <a:cubicBezTo>
                  <a:pt x="5614827" y="2933899"/>
                  <a:pt x="5598877" y="2923069"/>
                  <a:pt x="5561446" y="2920575"/>
                </a:cubicBezTo>
                <a:cubicBezTo>
                  <a:pt x="5525084" y="2929276"/>
                  <a:pt x="5537471" y="2911136"/>
                  <a:pt x="5519456" y="2906631"/>
                </a:cubicBezTo>
                <a:lnTo>
                  <a:pt x="5514099" y="2906097"/>
                </a:lnTo>
                <a:lnTo>
                  <a:pt x="5499273" y="2907057"/>
                </a:lnTo>
                <a:lnTo>
                  <a:pt x="5493664" y="2907817"/>
                </a:lnTo>
                <a:cubicBezTo>
                  <a:pt x="5489815" y="2908191"/>
                  <a:pt x="5487270" y="2908250"/>
                  <a:pt x="5485530" y="2908080"/>
                </a:cubicBezTo>
                <a:lnTo>
                  <a:pt x="5485337" y="2907959"/>
                </a:lnTo>
                <a:lnTo>
                  <a:pt x="5477696" y="2908455"/>
                </a:lnTo>
                <a:cubicBezTo>
                  <a:pt x="5464775" y="2909581"/>
                  <a:pt x="5452182" y="2910951"/>
                  <a:pt x="5440170" y="2912482"/>
                </a:cubicBezTo>
                <a:cubicBezTo>
                  <a:pt x="5430698" y="2905718"/>
                  <a:pt x="5385970" y="2915593"/>
                  <a:pt x="5391911" y="2902040"/>
                </a:cubicBezTo>
                <a:cubicBezTo>
                  <a:pt x="5375744" y="2903707"/>
                  <a:pt x="5365560" y="2909594"/>
                  <a:pt x="5371708" y="2900629"/>
                </a:cubicBezTo>
                <a:cubicBezTo>
                  <a:pt x="5366408" y="2900926"/>
                  <a:pt x="5363213" y="2900288"/>
                  <a:pt x="5360976" y="2899197"/>
                </a:cubicBezTo>
                <a:lnTo>
                  <a:pt x="5360345" y="2898671"/>
                </a:lnTo>
                <a:lnTo>
                  <a:pt x="5324367" y="2902593"/>
                </a:lnTo>
                <a:lnTo>
                  <a:pt x="5319673" y="2902094"/>
                </a:lnTo>
                <a:lnTo>
                  <a:pt x="5296114" y="2905958"/>
                </a:lnTo>
                <a:lnTo>
                  <a:pt x="5283999" y="2907258"/>
                </a:lnTo>
                <a:lnTo>
                  <a:pt x="5280460" y="2909063"/>
                </a:lnTo>
                <a:cubicBezTo>
                  <a:pt x="5276699" y="2910214"/>
                  <a:pt x="5271395" y="2910834"/>
                  <a:pt x="5262637" y="2910250"/>
                </a:cubicBezTo>
                <a:lnTo>
                  <a:pt x="5260635" y="2909845"/>
                </a:lnTo>
                <a:lnTo>
                  <a:pt x="5245770" y="2912842"/>
                </a:lnTo>
                <a:cubicBezTo>
                  <a:pt x="5240955" y="2914159"/>
                  <a:pt x="5236652" y="2915770"/>
                  <a:pt x="5233108" y="2917794"/>
                </a:cubicBezTo>
                <a:cubicBezTo>
                  <a:pt x="5184071" y="2909280"/>
                  <a:pt x="5136210" y="2920197"/>
                  <a:pt x="5082201" y="2920260"/>
                </a:cubicBezTo>
                <a:lnTo>
                  <a:pt x="4939211" y="2931760"/>
                </a:lnTo>
                <a:cubicBezTo>
                  <a:pt x="4920477" y="2933960"/>
                  <a:pt x="4783353" y="2943291"/>
                  <a:pt x="4794309" y="2937227"/>
                </a:cubicBezTo>
                <a:cubicBezTo>
                  <a:pt x="4736776" y="2951353"/>
                  <a:pt x="4701995" y="2938961"/>
                  <a:pt x="4637676" y="2946666"/>
                </a:cubicBezTo>
                <a:cubicBezTo>
                  <a:pt x="4603987" y="2934412"/>
                  <a:pt x="4621816" y="2946201"/>
                  <a:pt x="4585922" y="2944906"/>
                </a:cubicBezTo>
                <a:cubicBezTo>
                  <a:pt x="4594760" y="2956935"/>
                  <a:pt x="4542663" y="2939450"/>
                  <a:pt x="4539516" y="2953466"/>
                </a:cubicBezTo>
                <a:cubicBezTo>
                  <a:pt x="4533082" y="2952789"/>
                  <a:pt x="4526953" y="2951687"/>
                  <a:pt x="4520819" y="2950477"/>
                </a:cubicBezTo>
                <a:lnTo>
                  <a:pt x="4517604" y="2949852"/>
                </a:lnTo>
                <a:lnTo>
                  <a:pt x="4504537" y="2949759"/>
                </a:lnTo>
                <a:lnTo>
                  <a:pt x="4501104" y="2946715"/>
                </a:lnTo>
                <a:lnTo>
                  <a:pt x="4342695" y="2951638"/>
                </a:lnTo>
                <a:cubicBezTo>
                  <a:pt x="4328954" y="2954609"/>
                  <a:pt x="4284038" y="2957184"/>
                  <a:pt x="4274096" y="2953640"/>
                </a:cubicBezTo>
                <a:cubicBezTo>
                  <a:pt x="4264434" y="2953346"/>
                  <a:pt x="4254047" y="2955481"/>
                  <a:pt x="4248170" y="2951384"/>
                </a:cubicBezTo>
                <a:lnTo>
                  <a:pt x="4147924" y="2945945"/>
                </a:lnTo>
                <a:cubicBezTo>
                  <a:pt x="4131656" y="2952619"/>
                  <a:pt x="4104816" y="2942907"/>
                  <a:pt x="4061825" y="2944206"/>
                </a:cubicBezTo>
                <a:cubicBezTo>
                  <a:pt x="4044045" y="2951860"/>
                  <a:pt x="4032845" y="2944993"/>
                  <a:pt x="3998557" y="2955821"/>
                </a:cubicBezTo>
                <a:cubicBezTo>
                  <a:pt x="3997072" y="2955023"/>
                  <a:pt x="3995237" y="2954313"/>
                  <a:pt x="3993107" y="2953708"/>
                </a:cubicBezTo>
                <a:cubicBezTo>
                  <a:pt x="3980729" y="2950196"/>
                  <a:pt x="3961302" y="2950972"/>
                  <a:pt x="3949713" y="2955441"/>
                </a:cubicBezTo>
                <a:cubicBezTo>
                  <a:pt x="3894925" y="2970367"/>
                  <a:pt x="3844508" y="2972262"/>
                  <a:pt x="3797284" y="2977037"/>
                </a:cubicBezTo>
                <a:cubicBezTo>
                  <a:pt x="3743822" y="2981057"/>
                  <a:pt x="3778974" y="2965129"/>
                  <a:pt x="3712498" y="2979996"/>
                </a:cubicBezTo>
                <a:cubicBezTo>
                  <a:pt x="3705202" y="2975373"/>
                  <a:pt x="3696720" y="2975524"/>
                  <a:pt x="3682471" y="2978543"/>
                </a:cubicBezTo>
                <a:cubicBezTo>
                  <a:pt x="3656488" y="2980127"/>
                  <a:pt x="3658300" y="2967587"/>
                  <a:pt x="3632163" y="2976264"/>
                </a:cubicBezTo>
                <a:cubicBezTo>
                  <a:pt x="3636766" y="2969363"/>
                  <a:pt x="3582819" y="2975892"/>
                  <a:pt x="3594728" y="2968398"/>
                </a:cubicBezTo>
                <a:cubicBezTo>
                  <a:pt x="3577705" y="2963064"/>
                  <a:pt x="3569481" y="2973476"/>
                  <a:pt x="3552594" y="2968934"/>
                </a:cubicBezTo>
                <a:cubicBezTo>
                  <a:pt x="3533613" y="2968552"/>
                  <a:pt x="3563577" y="2975594"/>
                  <a:pt x="3542589" y="2977031"/>
                </a:cubicBezTo>
                <a:cubicBezTo>
                  <a:pt x="3517131" y="2977564"/>
                  <a:pt x="3517346" y="2989828"/>
                  <a:pt x="3497591" y="2975018"/>
                </a:cubicBezTo>
                <a:lnTo>
                  <a:pt x="3429352" y="2971090"/>
                </a:lnTo>
                <a:cubicBezTo>
                  <a:pt x="3414141" y="2975624"/>
                  <a:pt x="3401904" y="2974195"/>
                  <a:pt x="3389938" y="2970884"/>
                </a:cubicBezTo>
                <a:cubicBezTo>
                  <a:pt x="3354504" y="2973297"/>
                  <a:pt x="3322178" y="2968827"/>
                  <a:pt x="3282344" y="2968084"/>
                </a:cubicBezTo>
                <a:cubicBezTo>
                  <a:pt x="3239277" y="2974224"/>
                  <a:pt x="3217192" y="2964327"/>
                  <a:pt x="3174624" y="2963576"/>
                </a:cubicBezTo>
                <a:cubicBezTo>
                  <a:pt x="3132504" y="2975210"/>
                  <a:pt x="3146911" y="2949576"/>
                  <a:pt x="3111077" y="2951285"/>
                </a:cubicBezTo>
                <a:cubicBezTo>
                  <a:pt x="3052732" y="2962418"/>
                  <a:pt x="3112543" y="2942881"/>
                  <a:pt x="3022501" y="2948619"/>
                </a:cubicBezTo>
                <a:cubicBezTo>
                  <a:pt x="3017399" y="2950352"/>
                  <a:pt x="3006521" y="2948989"/>
                  <a:pt x="3007714" y="2946762"/>
                </a:cubicBezTo>
                <a:cubicBezTo>
                  <a:pt x="2987987" y="2948105"/>
                  <a:pt x="2931270" y="2937206"/>
                  <a:pt x="2903098" y="2940576"/>
                </a:cubicBezTo>
                <a:cubicBezTo>
                  <a:pt x="2848155" y="2935894"/>
                  <a:pt x="2821430" y="2947095"/>
                  <a:pt x="2781591" y="2946394"/>
                </a:cubicBezTo>
                <a:cubicBezTo>
                  <a:pt x="2735559" y="2940279"/>
                  <a:pt x="2708563" y="2934146"/>
                  <a:pt x="2627942" y="2919996"/>
                </a:cubicBezTo>
                <a:lnTo>
                  <a:pt x="2354959" y="2882080"/>
                </a:lnTo>
                <a:cubicBezTo>
                  <a:pt x="2252426" y="2847776"/>
                  <a:pt x="2124519" y="2878188"/>
                  <a:pt x="2063184" y="2879109"/>
                </a:cubicBezTo>
                <a:cubicBezTo>
                  <a:pt x="2038620" y="2892844"/>
                  <a:pt x="2017217" y="2880735"/>
                  <a:pt x="1986946" y="2887619"/>
                </a:cubicBezTo>
                <a:cubicBezTo>
                  <a:pt x="1919067" y="2894646"/>
                  <a:pt x="1852404" y="2912737"/>
                  <a:pt x="1763479" y="2909077"/>
                </a:cubicBezTo>
                <a:cubicBezTo>
                  <a:pt x="1726097" y="2949538"/>
                  <a:pt x="1621108" y="2933327"/>
                  <a:pt x="1537980" y="2960398"/>
                </a:cubicBezTo>
                <a:cubicBezTo>
                  <a:pt x="1489205" y="2967965"/>
                  <a:pt x="1410921" y="2954082"/>
                  <a:pt x="1395229" y="2975625"/>
                </a:cubicBezTo>
                <a:cubicBezTo>
                  <a:pt x="1371975" y="2964548"/>
                  <a:pt x="1352259" y="2986116"/>
                  <a:pt x="1327834" y="2989485"/>
                </a:cubicBezTo>
                <a:cubicBezTo>
                  <a:pt x="1307734" y="2982782"/>
                  <a:pt x="1298456" y="2990289"/>
                  <a:pt x="1280757" y="2992959"/>
                </a:cubicBezTo>
                <a:cubicBezTo>
                  <a:pt x="1272383" y="2988567"/>
                  <a:pt x="1257337" y="2989790"/>
                  <a:pt x="1252582" y="2995877"/>
                </a:cubicBezTo>
                <a:cubicBezTo>
                  <a:pt x="1260705" y="3008688"/>
                  <a:pt x="1207969" y="3005420"/>
                  <a:pt x="1204670" y="3014826"/>
                </a:cubicBezTo>
                <a:cubicBezTo>
                  <a:pt x="1174431" y="3018683"/>
                  <a:pt x="1041848" y="3015513"/>
                  <a:pt x="1020457" y="3031603"/>
                </a:cubicBezTo>
                <a:cubicBezTo>
                  <a:pt x="959520" y="3042500"/>
                  <a:pt x="869308" y="3024872"/>
                  <a:pt x="843248" y="3026954"/>
                </a:cubicBezTo>
                <a:cubicBezTo>
                  <a:pt x="815646" y="3001836"/>
                  <a:pt x="694189" y="3080490"/>
                  <a:pt x="583517" y="3089095"/>
                </a:cubicBezTo>
                <a:cubicBezTo>
                  <a:pt x="568425" y="3087467"/>
                  <a:pt x="560448" y="3088013"/>
                  <a:pt x="556836" y="3094374"/>
                </a:cubicBezTo>
                <a:cubicBezTo>
                  <a:pt x="528264" y="3099747"/>
                  <a:pt x="471823" y="3109156"/>
                  <a:pt x="412089" y="3121334"/>
                </a:cubicBezTo>
                <a:cubicBezTo>
                  <a:pt x="367235" y="3131096"/>
                  <a:pt x="143790" y="3139436"/>
                  <a:pt x="83929" y="3150566"/>
                </a:cubicBez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ACDEEA77-84AD-0385-4F69-FE41C44351FA}"/>
              </a:ext>
            </a:extLst>
          </p:cNvPr>
          <p:cNvSpPr>
            <a:spLocks noGrp="1"/>
          </p:cNvSpPr>
          <p:nvPr>
            <p:ph type="title"/>
          </p:nvPr>
        </p:nvSpPr>
        <p:spPr>
          <a:xfrm>
            <a:off x="838200" y="3905833"/>
            <a:ext cx="4215063" cy="2398713"/>
          </a:xfrm>
        </p:spPr>
        <p:txBody>
          <a:bodyPr>
            <a:normAutofit/>
          </a:bodyPr>
          <a:lstStyle/>
          <a:p>
            <a:r>
              <a:rPr lang="en-US" dirty="0"/>
              <a:t>Roadmap to Journal Club</a:t>
            </a:r>
          </a:p>
        </p:txBody>
      </p:sp>
      <p:pic>
        <p:nvPicPr>
          <p:cNvPr id="4" name="Picture 3">
            <a:extLst>
              <a:ext uri="{FF2B5EF4-FFF2-40B4-BE49-F238E27FC236}">
                <a16:creationId xmlns:a16="http://schemas.microsoft.com/office/drawing/2014/main" id="{5BF9FF9B-27C3-B488-D520-7207B6BCE735}"/>
              </a:ext>
            </a:extLst>
          </p:cNvPr>
          <p:cNvPicPr>
            <a:picLocks noChangeAspect="1"/>
          </p:cNvPicPr>
          <p:nvPr/>
        </p:nvPicPr>
        <p:blipFill>
          <a:blip r:embed="rId2"/>
          <a:stretch>
            <a:fillRect/>
          </a:stretch>
        </p:blipFill>
        <p:spPr>
          <a:xfrm>
            <a:off x="1158955" y="800568"/>
            <a:ext cx="9875259" cy="1975051"/>
          </a:xfrm>
          <a:prstGeom prst="rect">
            <a:avLst/>
          </a:prstGeom>
        </p:spPr>
      </p:pic>
      <p:sp>
        <p:nvSpPr>
          <p:cNvPr id="3" name="Content Placeholder 2">
            <a:extLst>
              <a:ext uri="{FF2B5EF4-FFF2-40B4-BE49-F238E27FC236}">
                <a16:creationId xmlns:a16="http://schemas.microsoft.com/office/drawing/2014/main" id="{FDBC41E3-E4C2-8F99-AFFB-1E01A54BF474}"/>
              </a:ext>
            </a:extLst>
          </p:cNvPr>
          <p:cNvSpPr>
            <a:spLocks noGrp="1"/>
          </p:cNvSpPr>
          <p:nvPr>
            <p:ph idx="1"/>
          </p:nvPr>
        </p:nvSpPr>
        <p:spPr>
          <a:xfrm>
            <a:off x="5630779" y="3884452"/>
            <a:ext cx="5723021" cy="2398713"/>
          </a:xfrm>
        </p:spPr>
        <p:txBody>
          <a:bodyPr anchor="ctr">
            <a:normAutofit/>
          </a:bodyPr>
          <a:lstStyle/>
          <a:p>
            <a:pPr marL="0" indent="0">
              <a:buNone/>
            </a:pPr>
            <a:r>
              <a:rPr lang="en-US" sz="2000" dirty="0"/>
              <a:t>How do we know things: </a:t>
            </a:r>
          </a:p>
          <a:p>
            <a:r>
              <a:rPr lang="en-US" sz="2000" dirty="0"/>
              <a:t>RCTs</a:t>
            </a:r>
          </a:p>
          <a:p>
            <a:r>
              <a:rPr lang="en-US" sz="2000" dirty="0"/>
              <a:t>Observational Research</a:t>
            </a:r>
          </a:p>
          <a:p>
            <a:r>
              <a:rPr lang="en-US" sz="2000" dirty="0"/>
              <a:t>Instrumental Variable Analysis</a:t>
            </a:r>
          </a:p>
          <a:p>
            <a:r>
              <a:rPr lang="en-US" sz="2000" dirty="0"/>
              <a:t>Mendelian Randomization</a:t>
            </a:r>
          </a:p>
          <a:p>
            <a:r>
              <a:rPr lang="en-US" sz="2000" dirty="0"/>
              <a:t>Study </a:t>
            </a:r>
            <a:r>
              <a:rPr lang="en-US" sz="2000" dirty="0" err="1"/>
              <a:t>Ahn</a:t>
            </a:r>
            <a:r>
              <a:rPr lang="en-US" sz="2000" dirty="0"/>
              <a:t> et al (AJRCCM 2023)</a:t>
            </a:r>
          </a:p>
          <a:p>
            <a:endParaRPr lang="en-US" sz="2000" dirty="0"/>
          </a:p>
        </p:txBody>
      </p:sp>
    </p:spTree>
    <p:extLst>
      <p:ext uri="{BB962C8B-B14F-4D97-AF65-F5344CB8AC3E}">
        <p14:creationId xmlns:p14="http://schemas.microsoft.com/office/powerpoint/2010/main" val="26562723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6D82FE-A26C-1B04-D462-8CA10A06FBD1}"/>
              </a:ext>
            </a:extLst>
          </p:cNvPr>
          <p:cNvSpPr>
            <a:spLocks noGrp="1"/>
          </p:cNvSpPr>
          <p:nvPr>
            <p:ph type="title"/>
          </p:nvPr>
        </p:nvSpPr>
        <p:spPr/>
        <p:txBody>
          <a:bodyPr/>
          <a:lstStyle/>
          <a:p>
            <a:r>
              <a:rPr lang="en-US" dirty="0"/>
              <a:t>Causal Diagrams</a:t>
            </a:r>
          </a:p>
        </p:txBody>
      </p:sp>
      <p:sp>
        <p:nvSpPr>
          <p:cNvPr id="3" name="Content Placeholder 2">
            <a:extLst>
              <a:ext uri="{FF2B5EF4-FFF2-40B4-BE49-F238E27FC236}">
                <a16:creationId xmlns:a16="http://schemas.microsoft.com/office/drawing/2014/main" id="{317FB9C3-98DC-2902-61C1-B4BF805D3607}"/>
              </a:ext>
            </a:extLst>
          </p:cNvPr>
          <p:cNvSpPr>
            <a:spLocks noGrp="1"/>
          </p:cNvSpPr>
          <p:nvPr>
            <p:ph idx="1"/>
          </p:nvPr>
        </p:nvSpPr>
        <p:spPr>
          <a:xfrm>
            <a:off x="838200" y="1825625"/>
            <a:ext cx="6675783" cy="4351338"/>
          </a:xfrm>
        </p:spPr>
        <p:txBody>
          <a:bodyPr>
            <a:normAutofit/>
          </a:bodyPr>
          <a:lstStyle/>
          <a:p>
            <a:r>
              <a:rPr lang="en-US" dirty="0"/>
              <a:t>Terminology: we are interested of the effect of an </a:t>
            </a:r>
            <a:r>
              <a:rPr lang="en-US" b="1" dirty="0"/>
              <a:t>exposure (E)</a:t>
            </a:r>
            <a:r>
              <a:rPr lang="en-US" dirty="0"/>
              <a:t> on an </a:t>
            </a:r>
            <a:r>
              <a:rPr lang="en-US" b="1" dirty="0"/>
              <a:t>outcome (O) </a:t>
            </a:r>
          </a:p>
          <a:p>
            <a:pPr lvl="1"/>
            <a:r>
              <a:rPr lang="en-US" dirty="0"/>
              <a:t>Causal diagram: Directed Acyclic Graph</a:t>
            </a:r>
          </a:p>
          <a:p>
            <a:pPr lvl="1"/>
            <a:endParaRPr lang="en-US" dirty="0"/>
          </a:p>
          <a:p>
            <a:r>
              <a:rPr lang="en-US" dirty="0"/>
              <a:t>“Associated with…”: ‘weasel word’</a:t>
            </a:r>
          </a:p>
          <a:p>
            <a:pPr lvl="1"/>
            <a:r>
              <a:rPr lang="en-US" dirty="0"/>
              <a:t>“Coffee intake is </a:t>
            </a:r>
            <a:r>
              <a:rPr lang="en-US" i="1" dirty="0"/>
              <a:t>associated</a:t>
            </a:r>
            <a:r>
              <a:rPr lang="en-US" dirty="0"/>
              <a:t> with longevity. You should drink more coffee”</a:t>
            </a:r>
          </a:p>
        </p:txBody>
      </p:sp>
      <p:pic>
        <p:nvPicPr>
          <p:cNvPr id="5" name="Picture 4">
            <a:extLst>
              <a:ext uri="{FF2B5EF4-FFF2-40B4-BE49-F238E27FC236}">
                <a16:creationId xmlns:a16="http://schemas.microsoft.com/office/drawing/2014/main" id="{2AC9D275-5701-E20B-AEA0-E6655DD1D045}"/>
              </a:ext>
            </a:extLst>
          </p:cNvPr>
          <p:cNvPicPr>
            <a:picLocks noChangeAspect="1"/>
          </p:cNvPicPr>
          <p:nvPr/>
        </p:nvPicPr>
        <p:blipFill>
          <a:blip r:embed="rId3"/>
          <a:stretch>
            <a:fillRect/>
          </a:stretch>
        </p:blipFill>
        <p:spPr>
          <a:xfrm>
            <a:off x="7752522" y="1690688"/>
            <a:ext cx="4274378" cy="2494806"/>
          </a:xfrm>
          <a:prstGeom prst="rect">
            <a:avLst/>
          </a:prstGeom>
        </p:spPr>
      </p:pic>
      <p:pic>
        <p:nvPicPr>
          <p:cNvPr id="6" name="Picture 5">
            <a:extLst>
              <a:ext uri="{FF2B5EF4-FFF2-40B4-BE49-F238E27FC236}">
                <a16:creationId xmlns:a16="http://schemas.microsoft.com/office/drawing/2014/main" id="{21821C5B-7AF9-94ED-BBD4-A70ABD156549}"/>
              </a:ext>
            </a:extLst>
          </p:cNvPr>
          <p:cNvPicPr>
            <a:picLocks noChangeAspect="1"/>
          </p:cNvPicPr>
          <p:nvPr/>
        </p:nvPicPr>
        <p:blipFill>
          <a:blip r:embed="rId4"/>
          <a:stretch>
            <a:fillRect/>
          </a:stretch>
        </p:blipFill>
        <p:spPr>
          <a:xfrm>
            <a:off x="7762461" y="4137672"/>
            <a:ext cx="4274377" cy="2128571"/>
          </a:xfrm>
          <a:prstGeom prst="rect">
            <a:avLst/>
          </a:prstGeom>
        </p:spPr>
      </p:pic>
    </p:spTree>
    <p:extLst>
      <p:ext uri="{BB962C8B-B14F-4D97-AF65-F5344CB8AC3E}">
        <p14:creationId xmlns:p14="http://schemas.microsoft.com/office/powerpoint/2010/main" val="41994470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42" name="Rectangle 1041">
            <a:extLst>
              <a:ext uri="{FF2B5EF4-FFF2-40B4-BE49-F238E27FC236}">
                <a16:creationId xmlns:a16="http://schemas.microsoft.com/office/drawing/2014/main" id="{26FF42C2-EA15-4154-B242-E98E88CED9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44" name="Rectangle 1043">
            <a:extLst>
              <a:ext uri="{FF2B5EF4-FFF2-40B4-BE49-F238E27FC236}">
                <a16:creationId xmlns:a16="http://schemas.microsoft.com/office/drawing/2014/main" id="{D79DE9F7-28C4-4856-BA57-D696E124C1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9575" y="633619"/>
            <a:ext cx="4927413" cy="5495925"/>
          </a:xfrm>
          <a:prstGeom prst="rect">
            <a:avLst/>
          </a:prstGeom>
          <a:ln w="9525">
            <a:solidFill>
              <a:srgbClr val="DEDEDE"/>
            </a:solidFill>
          </a:ln>
          <a:effectLst>
            <a:outerShdw blurRad="50800" dist="38100" dir="2700000" algn="t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46" name="Rectangle 1045">
            <a:extLst>
              <a:ext uri="{FF2B5EF4-FFF2-40B4-BE49-F238E27FC236}">
                <a16:creationId xmlns:a16="http://schemas.microsoft.com/office/drawing/2014/main" id="{E1F9ED9C-121B-44C6-A308-5824769C40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5567" y="1170432"/>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48" name="Rectangle 1047">
            <a:extLst>
              <a:ext uri="{FF2B5EF4-FFF2-40B4-BE49-F238E27FC236}">
                <a16:creationId xmlns:a16="http://schemas.microsoft.com/office/drawing/2014/main" id="{4A5F8185-F27B-4E99-A06C-007336FE3F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7459" y="2121408"/>
            <a:ext cx="395865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E907DF88-A363-FAEF-A2F9-6F05F4DAC2F6}"/>
              </a:ext>
            </a:extLst>
          </p:cNvPr>
          <p:cNvSpPr>
            <a:spLocks noGrp="1"/>
          </p:cNvSpPr>
          <p:nvPr>
            <p:ph idx="1"/>
          </p:nvPr>
        </p:nvSpPr>
        <p:spPr>
          <a:xfrm>
            <a:off x="838199" y="2359152"/>
            <a:ext cx="4056530" cy="3429000"/>
          </a:xfrm>
        </p:spPr>
        <p:txBody>
          <a:bodyPr>
            <a:normAutofit/>
          </a:bodyPr>
          <a:lstStyle/>
          <a:p>
            <a:pPr>
              <a:buFont typeface="+mj-lt"/>
              <a:buAutoNum type="arabicPeriod"/>
            </a:pPr>
            <a:r>
              <a:rPr lang="en-US" sz="1100" b="0" i="0" dirty="0">
                <a:effectLst/>
                <a:latin typeface="Merriweather" pitchFamily="2" charset="77"/>
              </a:rPr>
              <a:t>by far the most common word used linking exposures and outcomes was “associate”; </a:t>
            </a:r>
          </a:p>
          <a:p>
            <a:pPr>
              <a:buFont typeface="+mj-lt"/>
              <a:buAutoNum type="arabicPeriod"/>
            </a:pPr>
            <a:r>
              <a:rPr lang="en-US" sz="1100" b="1" i="0" dirty="0">
                <a:effectLst/>
                <a:latin typeface="Merriweather" pitchFamily="2" charset="77"/>
              </a:rPr>
              <a:t>although few studies explicitly declared an interest in estimating causal effects, the majority used language that moderately or strongly implied causality</a:t>
            </a:r>
            <a:r>
              <a:rPr lang="en-US" sz="1100" b="0" i="0" dirty="0">
                <a:effectLst/>
                <a:latin typeface="Merriweather" pitchFamily="2" charset="77"/>
              </a:rPr>
              <a:t>; </a:t>
            </a:r>
          </a:p>
          <a:p>
            <a:pPr>
              <a:buFont typeface="+mj-lt"/>
              <a:buAutoNum type="arabicPeriod"/>
            </a:pPr>
            <a:r>
              <a:rPr lang="en-US" sz="1100" b="0" i="0" dirty="0">
                <a:effectLst/>
                <a:latin typeface="Merriweather" pitchFamily="2" charset="77"/>
              </a:rPr>
              <a:t>while approximately a third of articles issued action recommendations, the vast majority of these were found to imply that causality had been inferred; </a:t>
            </a:r>
          </a:p>
          <a:p>
            <a:pPr>
              <a:buFont typeface="+mj-lt"/>
              <a:buAutoNum type="arabicPeriod"/>
            </a:pPr>
            <a:r>
              <a:rPr lang="en-US" sz="1100" b="0" i="0" dirty="0">
                <a:effectLst/>
                <a:latin typeface="Merriweather" pitchFamily="2" charset="77"/>
              </a:rPr>
              <a:t>causal language in action recommendations ratings tended to be stronger than the language in linking sentences; and </a:t>
            </a:r>
          </a:p>
          <a:p>
            <a:pPr>
              <a:buFont typeface="+mj-lt"/>
              <a:buAutoNum type="arabicPeriod"/>
            </a:pPr>
            <a:r>
              <a:rPr lang="en-US" sz="1100" b="1" i="0" dirty="0">
                <a:effectLst/>
                <a:latin typeface="Merriweather" pitchFamily="2" charset="77"/>
              </a:rPr>
              <a:t>although many studies used disclaimers warning readers against making causal inferences, an implicit interest in causality was apparent from common discussions </a:t>
            </a:r>
            <a:r>
              <a:rPr lang="en-US" sz="1100" b="0" i="0" dirty="0">
                <a:effectLst/>
                <a:latin typeface="Merriweather" pitchFamily="2" charset="77"/>
              </a:rPr>
              <a:t>of causal mechanisms and widespread adjustment for confounding</a:t>
            </a:r>
            <a:endParaRPr lang="en-US" sz="1100" dirty="0"/>
          </a:p>
        </p:txBody>
      </p:sp>
      <p:pic>
        <p:nvPicPr>
          <p:cNvPr id="4" name="Picture 3" descr="Table&#10;&#10;Description automatically generated">
            <a:extLst>
              <a:ext uri="{FF2B5EF4-FFF2-40B4-BE49-F238E27FC236}">
                <a16:creationId xmlns:a16="http://schemas.microsoft.com/office/drawing/2014/main" id="{67D9E7D8-620E-423E-15C1-7F9D16BD991C}"/>
              </a:ext>
            </a:extLst>
          </p:cNvPr>
          <p:cNvPicPr>
            <a:picLocks noChangeAspect="1"/>
          </p:cNvPicPr>
          <p:nvPr/>
        </p:nvPicPr>
        <p:blipFill>
          <a:blip r:embed="rId3"/>
          <a:stretch>
            <a:fillRect/>
          </a:stretch>
        </p:blipFill>
        <p:spPr>
          <a:xfrm>
            <a:off x="6128701" y="566928"/>
            <a:ext cx="2309676" cy="2338913"/>
          </a:xfrm>
          <a:prstGeom prst="rect">
            <a:avLst/>
          </a:prstGeom>
        </p:spPr>
      </p:pic>
      <p:pic>
        <p:nvPicPr>
          <p:cNvPr id="6" name="Picture 5" descr="Table&#10;&#10;Description automatically generated">
            <a:extLst>
              <a:ext uri="{FF2B5EF4-FFF2-40B4-BE49-F238E27FC236}">
                <a16:creationId xmlns:a16="http://schemas.microsoft.com/office/drawing/2014/main" id="{6545200E-D98C-74A6-E7BC-A5C860FB45B6}"/>
              </a:ext>
            </a:extLst>
          </p:cNvPr>
          <p:cNvPicPr>
            <a:picLocks noChangeAspect="1"/>
          </p:cNvPicPr>
          <p:nvPr/>
        </p:nvPicPr>
        <p:blipFill>
          <a:blip r:embed="rId4"/>
          <a:stretch>
            <a:fillRect/>
          </a:stretch>
        </p:blipFill>
        <p:spPr>
          <a:xfrm>
            <a:off x="8962365" y="656800"/>
            <a:ext cx="2873668" cy="2155251"/>
          </a:xfrm>
          <a:prstGeom prst="rect">
            <a:avLst/>
          </a:prstGeom>
        </p:spPr>
      </p:pic>
      <p:pic>
        <p:nvPicPr>
          <p:cNvPr id="1026" name="Picture 2" descr="Comparison of the strength of causal implications in the abstracts for the linking phrase and action recommendations in a study of causal and associational linking language in observational research and health evaluation literature, showing the distribution of linking sentence and action recommendation language among the 400/1,170 non–randomized-control trial studies in which there was an action recommendation present in the abstract. A) An unconditional heatmap, with colors representing the number of articles in the strata, and histograms on the top and right showing the overall distribution of ratings for each axis; B) the distributions within each level of linking sentence causal strength.">
            <a:extLst>
              <a:ext uri="{FF2B5EF4-FFF2-40B4-BE49-F238E27FC236}">
                <a16:creationId xmlns:a16="http://schemas.microsoft.com/office/drawing/2014/main" id="{18B533CA-D530-B738-35FC-3D4B74B9C706}"/>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5846705" y="3193169"/>
            <a:ext cx="5989328" cy="288985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185640CA-7E5D-44FB-1CF7-77F65B5CBD58}"/>
              </a:ext>
            </a:extLst>
          </p:cNvPr>
          <p:cNvPicPr>
            <a:picLocks noChangeAspect="1"/>
          </p:cNvPicPr>
          <p:nvPr/>
        </p:nvPicPr>
        <p:blipFill>
          <a:blip r:embed="rId6"/>
          <a:stretch>
            <a:fillRect/>
          </a:stretch>
        </p:blipFill>
        <p:spPr>
          <a:xfrm>
            <a:off x="1189321" y="337638"/>
            <a:ext cx="3194963" cy="1664043"/>
          </a:xfrm>
          <a:prstGeom prst="rect">
            <a:avLst/>
          </a:prstGeom>
        </p:spPr>
      </p:pic>
    </p:spTree>
    <p:extLst>
      <p:ext uri="{BB962C8B-B14F-4D97-AF65-F5344CB8AC3E}">
        <p14:creationId xmlns:p14="http://schemas.microsoft.com/office/powerpoint/2010/main" val="13595858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3C6A42-2740-7013-B50D-B121E29CD17A}"/>
              </a:ext>
            </a:extLst>
          </p:cNvPr>
          <p:cNvSpPr>
            <a:spLocks noGrp="1"/>
          </p:cNvSpPr>
          <p:nvPr>
            <p:ph type="title"/>
          </p:nvPr>
        </p:nvSpPr>
        <p:spPr/>
        <p:txBody>
          <a:bodyPr/>
          <a:lstStyle/>
          <a:p>
            <a:r>
              <a:rPr lang="en-US" dirty="0"/>
              <a:t>Find </a:t>
            </a:r>
            <a:r>
              <a:rPr lang="en-US" dirty="0" err="1"/>
              <a:t>Aggregious</a:t>
            </a:r>
            <a:r>
              <a:rPr lang="en-US" dirty="0"/>
              <a:t> example</a:t>
            </a:r>
          </a:p>
        </p:txBody>
      </p:sp>
      <p:sp>
        <p:nvSpPr>
          <p:cNvPr id="3" name="Content Placeholder 2">
            <a:extLst>
              <a:ext uri="{FF2B5EF4-FFF2-40B4-BE49-F238E27FC236}">
                <a16:creationId xmlns:a16="http://schemas.microsoft.com/office/drawing/2014/main" id="{20185FC0-48FD-13AE-31C5-B5A8DF12FD7B}"/>
              </a:ext>
            </a:extLst>
          </p:cNvPr>
          <p:cNvSpPr>
            <a:spLocks noGrp="1"/>
          </p:cNvSpPr>
          <p:nvPr>
            <p:ph idx="1"/>
          </p:nvPr>
        </p:nvSpPr>
        <p:spPr/>
        <p:txBody>
          <a:bodyPr/>
          <a:lstStyle/>
          <a:p>
            <a:r>
              <a:rPr lang="en-US" dirty="0"/>
              <a:t>And track down VP’s data on nutritional studies</a:t>
            </a:r>
          </a:p>
        </p:txBody>
      </p:sp>
    </p:spTree>
    <p:extLst>
      <p:ext uri="{BB962C8B-B14F-4D97-AF65-F5344CB8AC3E}">
        <p14:creationId xmlns:p14="http://schemas.microsoft.com/office/powerpoint/2010/main" val="19374634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7316481C-0A49-4796-812B-0D64F063B7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7ED8336-B1D8-B3A8-C39E-597DB2F280E0}"/>
              </a:ext>
            </a:extLst>
          </p:cNvPr>
          <p:cNvSpPr>
            <a:spLocks noGrp="1"/>
          </p:cNvSpPr>
          <p:nvPr>
            <p:ph type="title"/>
          </p:nvPr>
        </p:nvSpPr>
        <p:spPr>
          <a:xfrm>
            <a:off x="1036684" y="1152144"/>
            <a:ext cx="3888999" cy="3072393"/>
          </a:xfrm>
        </p:spPr>
        <p:txBody>
          <a:bodyPr vert="horz" lIns="91440" tIns="45720" rIns="91440" bIns="45720" rtlCol="0" anchor="b">
            <a:normAutofit/>
          </a:bodyPr>
          <a:lstStyle/>
          <a:p>
            <a:r>
              <a:rPr lang="en-US" sz="5600"/>
              <a:t>Asthma and reflux are associated. </a:t>
            </a:r>
          </a:p>
        </p:txBody>
      </p:sp>
      <p:sp>
        <p:nvSpPr>
          <p:cNvPr id="12" name="Rectangle 11">
            <a:extLst>
              <a:ext uri="{FF2B5EF4-FFF2-40B4-BE49-F238E27FC236}">
                <a16:creationId xmlns:a16="http://schemas.microsoft.com/office/drawing/2014/main" id="{A5271697-90F1-4A23-8EF2-0179F2EAFA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606972" cy="3233984"/>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0924561D-756D-410B-973A-E68C2552C20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88720" y="73152"/>
            <a:ext cx="1178966" cy="232963"/>
            <a:chOff x="7763256" y="73152"/>
            <a:chExt cx="1178966" cy="232963"/>
          </a:xfrm>
        </p:grpSpPr>
        <p:sp>
          <p:nvSpPr>
            <p:cNvPr id="15" name="Rectangle 64">
              <a:extLst>
                <a:ext uri="{FF2B5EF4-FFF2-40B4-BE49-F238E27FC236}">
                  <a16:creationId xmlns:a16="http://schemas.microsoft.com/office/drawing/2014/main" id="{77AF0971-0074-4E4E-9318-C1990C6FF2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263077"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66">
              <a:extLst>
                <a:ext uri="{FF2B5EF4-FFF2-40B4-BE49-F238E27FC236}">
                  <a16:creationId xmlns:a16="http://schemas.microsoft.com/office/drawing/2014/main" id="{0849707A-24B1-45E4-8493-5DC15C5782F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263077"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64">
              <a:extLst>
                <a:ext uri="{FF2B5EF4-FFF2-40B4-BE49-F238E27FC236}">
                  <a16:creationId xmlns:a16="http://schemas.microsoft.com/office/drawing/2014/main" id="{E0FFD705-F03C-46B0-ABB9-3C24E09312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138122"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66">
              <a:extLst>
                <a:ext uri="{FF2B5EF4-FFF2-40B4-BE49-F238E27FC236}">
                  <a16:creationId xmlns:a16="http://schemas.microsoft.com/office/drawing/2014/main" id="{520B12C0-88D0-4F6F-9F29-38E4D1D610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138122"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64">
              <a:extLst>
                <a:ext uri="{FF2B5EF4-FFF2-40B4-BE49-F238E27FC236}">
                  <a16:creationId xmlns:a16="http://schemas.microsoft.com/office/drawing/2014/main" id="{DEDD5A45-3641-4FE7-8375-EECF2DC9D0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13167"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66">
              <a:extLst>
                <a:ext uri="{FF2B5EF4-FFF2-40B4-BE49-F238E27FC236}">
                  <a16:creationId xmlns:a16="http://schemas.microsoft.com/office/drawing/2014/main" id="{89BF55CA-60FC-479D-A85E-48626FC135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13167"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64">
              <a:extLst>
                <a:ext uri="{FF2B5EF4-FFF2-40B4-BE49-F238E27FC236}">
                  <a16:creationId xmlns:a16="http://schemas.microsoft.com/office/drawing/2014/main" id="{5AFBE5BF-E87A-408F-BBBD-44C3D04C04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88211"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66">
              <a:extLst>
                <a:ext uri="{FF2B5EF4-FFF2-40B4-BE49-F238E27FC236}">
                  <a16:creationId xmlns:a16="http://schemas.microsoft.com/office/drawing/2014/main" id="{1C27CF92-D148-45C8-88B6-F450B63DF1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88211"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64">
              <a:extLst>
                <a:ext uri="{FF2B5EF4-FFF2-40B4-BE49-F238E27FC236}">
                  <a16:creationId xmlns:a16="http://schemas.microsoft.com/office/drawing/2014/main" id="{51CA2232-D147-480C-B1EE-665EE6ACC7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63256"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66">
              <a:extLst>
                <a:ext uri="{FF2B5EF4-FFF2-40B4-BE49-F238E27FC236}">
                  <a16:creationId xmlns:a16="http://schemas.microsoft.com/office/drawing/2014/main" id="{7E67D92D-1CA9-43CE-8150-DF504F2BF0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63256"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64">
              <a:extLst>
                <a:ext uri="{FF2B5EF4-FFF2-40B4-BE49-F238E27FC236}">
                  <a16:creationId xmlns:a16="http://schemas.microsoft.com/office/drawing/2014/main" id="{7B273169-B674-4C50-A14D-A943B99792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887854"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66">
              <a:extLst>
                <a:ext uri="{FF2B5EF4-FFF2-40B4-BE49-F238E27FC236}">
                  <a16:creationId xmlns:a16="http://schemas.microsoft.com/office/drawing/2014/main" id="{DF6183FA-653E-4533-9A0B-D249EC0B155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887854"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64">
              <a:extLst>
                <a:ext uri="{FF2B5EF4-FFF2-40B4-BE49-F238E27FC236}">
                  <a16:creationId xmlns:a16="http://schemas.microsoft.com/office/drawing/2014/main" id="{A82EFE58-AAB0-4925-A176-6FF36BF878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762899"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66">
              <a:extLst>
                <a:ext uri="{FF2B5EF4-FFF2-40B4-BE49-F238E27FC236}">
                  <a16:creationId xmlns:a16="http://schemas.microsoft.com/office/drawing/2014/main" id="{3122AE75-4DBB-4E14-B0CA-DD1EAD89CE8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762899"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64">
              <a:extLst>
                <a:ext uri="{FF2B5EF4-FFF2-40B4-BE49-F238E27FC236}">
                  <a16:creationId xmlns:a16="http://schemas.microsoft.com/office/drawing/2014/main" id="{4ED7E672-90FC-4E8C-9C43-3AAE391C6C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37944"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66">
              <a:extLst>
                <a:ext uri="{FF2B5EF4-FFF2-40B4-BE49-F238E27FC236}">
                  <a16:creationId xmlns:a16="http://schemas.microsoft.com/office/drawing/2014/main" id="{A5C0019E-5136-4C5E-A223-1E1717FD47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37944"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64">
              <a:extLst>
                <a:ext uri="{FF2B5EF4-FFF2-40B4-BE49-F238E27FC236}">
                  <a16:creationId xmlns:a16="http://schemas.microsoft.com/office/drawing/2014/main" id="{29705F60-CFE6-47C5-96E5-05E7731FC8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512988"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66">
              <a:extLst>
                <a:ext uri="{FF2B5EF4-FFF2-40B4-BE49-F238E27FC236}">
                  <a16:creationId xmlns:a16="http://schemas.microsoft.com/office/drawing/2014/main" id="{090E047C-18BC-4180-8D10-9F18F517BAE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512988"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64">
              <a:extLst>
                <a:ext uri="{FF2B5EF4-FFF2-40B4-BE49-F238E27FC236}">
                  <a16:creationId xmlns:a16="http://schemas.microsoft.com/office/drawing/2014/main" id="{A153194A-C8B1-46DB-9C6B-9847B06FAE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388033"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66">
              <a:extLst>
                <a:ext uri="{FF2B5EF4-FFF2-40B4-BE49-F238E27FC236}">
                  <a16:creationId xmlns:a16="http://schemas.microsoft.com/office/drawing/2014/main" id="{5C0235EA-4E98-43EA-9AAE-2BD893DEAF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388033"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 name="Picture 3">
            <a:extLst>
              <a:ext uri="{FF2B5EF4-FFF2-40B4-BE49-F238E27FC236}">
                <a16:creationId xmlns:a16="http://schemas.microsoft.com/office/drawing/2014/main" id="{CB3B8BFA-BC9F-9DC5-8C13-A8B10BB21D10}"/>
              </a:ext>
            </a:extLst>
          </p:cNvPr>
          <p:cNvPicPr>
            <a:picLocks noChangeAspect="1"/>
          </p:cNvPicPr>
          <p:nvPr/>
        </p:nvPicPr>
        <p:blipFill>
          <a:blip r:embed="rId3"/>
          <a:stretch>
            <a:fillRect/>
          </a:stretch>
        </p:blipFill>
        <p:spPr>
          <a:xfrm>
            <a:off x="5509008" y="752921"/>
            <a:ext cx="6428067" cy="1976629"/>
          </a:xfrm>
          <a:prstGeom prst="rect">
            <a:avLst/>
          </a:prstGeom>
        </p:spPr>
      </p:pic>
      <p:sp>
        <p:nvSpPr>
          <p:cNvPr id="36" name="Rectangle 35">
            <a:extLst>
              <a:ext uri="{FF2B5EF4-FFF2-40B4-BE49-F238E27FC236}">
                <a16:creationId xmlns:a16="http://schemas.microsoft.com/office/drawing/2014/main" id="{D9F5512A-48E1-4C07-B75E-3CCC517B68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3233650"/>
            <a:ext cx="606972" cy="36243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C55DF1CF-85A9-2B55-CC25-93DB952BF076}"/>
              </a:ext>
            </a:extLst>
          </p:cNvPr>
          <p:cNvPicPr>
            <a:picLocks noChangeAspect="1"/>
          </p:cNvPicPr>
          <p:nvPr/>
        </p:nvPicPr>
        <p:blipFill>
          <a:blip r:embed="rId4"/>
          <a:stretch>
            <a:fillRect/>
          </a:stretch>
        </p:blipFill>
        <p:spPr>
          <a:xfrm>
            <a:off x="5509008" y="3129215"/>
            <a:ext cx="6428068" cy="3117611"/>
          </a:xfrm>
          <a:prstGeom prst="rect">
            <a:avLst/>
          </a:prstGeom>
        </p:spPr>
      </p:pic>
    </p:spTree>
    <p:extLst>
      <p:ext uri="{BB962C8B-B14F-4D97-AF65-F5344CB8AC3E}">
        <p14:creationId xmlns:p14="http://schemas.microsoft.com/office/powerpoint/2010/main" val="23690089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7D3DA6-F28C-3571-4873-382243C74BC7}"/>
              </a:ext>
            </a:extLst>
          </p:cNvPr>
          <p:cNvSpPr>
            <a:spLocks noGrp="1"/>
          </p:cNvSpPr>
          <p:nvPr>
            <p:ph type="title"/>
          </p:nvPr>
        </p:nvSpPr>
        <p:spPr/>
        <p:txBody>
          <a:bodyPr/>
          <a:lstStyle/>
          <a:p>
            <a:r>
              <a:rPr lang="en-US" dirty="0"/>
              <a:t>Traditional conception of an RCT: </a:t>
            </a:r>
          </a:p>
        </p:txBody>
      </p:sp>
      <p:sp>
        <p:nvSpPr>
          <p:cNvPr id="3" name="Content Placeholder 2">
            <a:extLst>
              <a:ext uri="{FF2B5EF4-FFF2-40B4-BE49-F238E27FC236}">
                <a16:creationId xmlns:a16="http://schemas.microsoft.com/office/drawing/2014/main" id="{93A5B350-22CE-543F-BC7D-C9A16D18E616}"/>
              </a:ext>
            </a:extLst>
          </p:cNvPr>
          <p:cNvSpPr>
            <a:spLocks noGrp="1"/>
          </p:cNvSpPr>
          <p:nvPr>
            <p:ph idx="1"/>
          </p:nvPr>
        </p:nvSpPr>
        <p:spPr/>
        <p:txBody>
          <a:bodyPr/>
          <a:lstStyle/>
          <a:p>
            <a:r>
              <a:rPr lang="en-US" dirty="0"/>
              <a:t>Test of a hypothesis: Is there evidence to reject the null?</a:t>
            </a:r>
          </a:p>
          <a:p>
            <a:pPr lvl="1"/>
            <a:r>
              <a:rPr lang="en-US" dirty="0"/>
              <a:t>Fisher: </a:t>
            </a:r>
            <a:r>
              <a:rPr lang="en-US" b="1" dirty="0"/>
              <a:t>not</a:t>
            </a:r>
            <a:r>
              <a:rPr lang="en-US" dirty="0"/>
              <a:t> to estimate the size of the effect – only is there evidence for !=Null</a:t>
            </a:r>
          </a:p>
          <a:p>
            <a:pPr lvl="1"/>
            <a:r>
              <a:rPr lang="en-US" dirty="0"/>
              <a:t>Randomize, analyze all by ITT principle, complete </a:t>
            </a:r>
            <a:r>
              <a:rPr lang="en-US" dirty="0" err="1"/>
              <a:t>adh</a:t>
            </a:r>
            <a:r>
              <a:rPr lang="en-US" dirty="0"/>
              <a:t>. &amp; ascertainment </a:t>
            </a:r>
          </a:p>
        </p:txBody>
      </p:sp>
      <p:pic>
        <p:nvPicPr>
          <p:cNvPr id="4" name="Picture 3">
            <a:extLst>
              <a:ext uri="{FF2B5EF4-FFF2-40B4-BE49-F238E27FC236}">
                <a16:creationId xmlns:a16="http://schemas.microsoft.com/office/drawing/2014/main" id="{15CCA3BC-BE82-26D1-4761-A7E2560C2EAD}"/>
              </a:ext>
            </a:extLst>
          </p:cNvPr>
          <p:cNvPicPr>
            <a:picLocks noChangeAspect="1"/>
          </p:cNvPicPr>
          <p:nvPr/>
        </p:nvPicPr>
        <p:blipFill>
          <a:blip r:embed="rId2"/>
          <a:stretch>
            <a:fillRect/>
          </a:stretch>
        </p:blipFill>
        <p:spPr>
          <a:xfrm>
            <a:off x="108589" y="3627219"/>
            <a:ext cx="5987411" cy="2446683"/>
          </a:xfrm>
          <a:prstGeom prst="rect">
            <a:avLst/>
          </a:prstGeom>
        </p:spPr>
      </p:pic>
      <p:pic>
        <p:nvPicPr>
          <p:cNvPr id="5" name="Picture 4">
            <a:extLst>
              <a:ext uri="{FF2B5EF4-FFF2-40B4-BE49-F238E27FC236}">
                <a16:creationId xmlns:a16="http://schemas.microsoft.com/office/drawing/2014/main" id="{D1E7C578-70F0-E403-85A9-761099737363}"/>
              </a:ext>
            </a:extLst>
          </p:cNvPr>
          <p:cNvPicPr>
            <a:picLocks noChangeAspect="1"/>
          </p:cNvPicPr>
          <p:nvPr/>
        </p:nvPicPr>
        <p:blipFill>
          <a:blip r:embed="rId3"/>
          <a:stretch>
            <a:fillRect/>
          </a:stretch>
        </p:blipFill>
        <p:spPr>
          <a:xfrm>
            <a:off x="6047723" y="3627218"/>
            <a:ext cx="6137097" cy="2446683"/>
          </a:xfrm>
          <a:prstGeom prst="rect">
            <a:avLst/>
          </a:prstGeom>
        </p:spPr>
      </p:pic>
    </p:spTree>
    <p:extLst>
      <p:ext uri="{BB962C8B-B14F-4D97-AF65-F5344CB8AC3E}">
        <p14:creationId xmlns:p14="http://schemas.microsoft.com/office/powerpoint/2010/main" val="201443449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10269</TotalTime>
  <Words>3648</Words>
  <Application>Microsoft Macintosh PowerPoint</Application>
  <PresentationFormat>Widescreen</PresentationFormat>
  <Paragraphs>344</Paragraphs>
  <Slides>36</Slides>
  <Notes>29</Notes>
  <HiddenSlides>5</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36</vt:i4>
      </vt:variant>
    </vt:vector>
  </HeadingPairs>
  <TitlesOfParts>
    <vt:vector size="47" baseType="lpstr">
      <vt:lpstr>Arial</vt:lpstr>
      <vt:lpstr>Calibri</vt:lpstr>
      <vt:lpstr>Calibri Light</vt:lpstr>
      <vt:lpstr>Helvetica</vt:lpstr>
      <vt:lpstr>Helvetica Neue</vt:lpstr>
      <vt:lpstr>inherit</vt:lpstr>
      <vt:lpstr>Merriweather</vt:lpstr>
      <vt:lpstr>Noto Sans</vt:lpstr>
      <vt:lpstr>Open Sans</vt:lpstr>
      <vt:lpstr>Times</vt:lpstr>
      <vt:lpstr>Office Theme</vt:lpstr>
      <vt:lpstr>The Other M.R.</vt:lpstr>
      <vt:lpstr>Case &amp; Journal Club</vt:lpstr>
      <vt:lpstr>GERD… 2 problems in practice</vt:lpstr>
      <vt:lpstr>Roadmap to Journal Club</vt:lpstr>
      <vt:lpstr>Causal Diagrams</vt:lpstr>
      <vt:lpstr>PowerPoint Presentation</vt:lpstr>
      <vt:lpstr>Find Aggregious example</vt:lpstr>
      <vt:lpstr>Asthma and reflux are associated. </vt:lpstr>
      <vt:lpstr>Traditional conception of an RCT: </vt:lpstr>
      <vt:lpstr>PowerPoint Presentation</vt:lpstr>
      <vt:lpstr>In defense of Meta-analyses: </vt:lpstr>
      <vt:lpstr>PowerPoint Presentation</vt:lpstr>
      <vt:lpstr>GINA 2022</vt:lpstr>
      <vt:lpstr>Argument of a(n observational) study</vt:lpstr>
      <vt:lpstr>Assumptions of ‘controlling for confounders’</vt:lpstr>
      <vt:lpstr>Examples:</vt:lpstr>
      <vt:lpstr>What is an instrument</vt:lpstr>
      <vt:lpstr>Why is this useful?</vt:lpstr>
      <vt:lpstr>Examples of instruments </vt:lpstr>
      <vt:lpstr>PowerPoint Presentation</vt:lpstr>
      <vt:lpstr>Example: </vt:lpstr>
      <vt:lpstr>Example: Genetic Assortment</vt:lpstr>
      <vt:lpstr>Why Now? Bio GWAS</vt:lpstr>
      <vt:lpstr>Mendelian Randomization</vt:lpstr>
      <vt:lpstr>Coffee Intake</vt:lpstr>
      <vt:lpstr>Alcohol</vt:lpstr>
      <vt:lpstr>(+)control: LDL Cholesterol -&gt; CAD</vt:lpstr>
      <vt:lpstr>Exercise</vt:lpstr>
      <vt:lpstr>GERD, on asthma? AJRCCM 2023</vt:lpstr>
      <vt:lpstr>Observational study: JACI 2019 </vt:lpstr>
      <vt:lpstr>Mendelian Randomization:</vt:lpstr>
      <vt:lpstr>Mendelian Randomization: Results</vt:lpstr>
      <vt:lpstr>Results: no reverse causation</vt:lpstr>
      <vt:lpstr>Study Conclusions</vt:lpstr>
      <vt:lpstr>Returning to the case… </vt:lpstr>
      <vt:lpstr>Links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Instruments</dc:title>
  <dc:creator>BRIAN LOCKE</dc:creator>
  <cp:lastModifiedBy>BRIAN LOCKE</cp:lastModifiedBy>
  <cp:revision>23</cp:revision>
  <dcterms:created xsi:type="dcterms:W3CDTF">2023-01-15T04:02:05Z</dcterms:created>
  <dcterms:modified xsi:type="dcterms:W3CDTF">2023-03-02T21:45:02Z</dcterms:modified>
</cp:coreProperties>
</file>